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vnd.openxmlformats-officedocument.spreadsheetml.sheet" Extension="xlsx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drawingml.chart+xml" PartName="/ppt/charts/chart1.xml"/>
  <Override ContentType="application/vnd.openxmlformats-officedocument.drawingml.chart+xml" PartName="/ppt/charts/chart2.xml"/>
  <Override ContentType="application/vnd.openxmlformats-officedocument.drawingml.chart+xml" PartName="/ppt/charts/chart3.xml"/>
  <Override ContentType="application/vnd.openxmlformats-officedocument.drawingml.chart+xml" PartName="/ppt/charts/chart4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0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false" embedTrueTypeFonts="false">
  <p:sldMasterIdLst>
    <p:sldMasterId id="2147483648" r:id="rId1"/>
  </p:sldMasterIdLst>
  <p:notesMasterIdLst>
    <p:notesMasterId r:id="rId7"/>
  </p:notesMasterIdLst>
  <p:sldIdLst>
    <p:sldId id="256" r:id="rId6"/>
    <p:sldId id="257" r:id="rId10"/>
    <p:sldId id="258" r:id="rId12"/>
    <p:sldId id="259" r:id="rId14"/>
    <p:sldId id="260" r:id="rId16"/>
    <p:sldId id="261" r:id="rId18"/>
    <p:sldId id="262" r:id="rId20"/>
    <p:sldId id="263" r:id="rId22"/>
    <p:sldId id="264" r:id="rId24"/>
    <p:sldId id="265" r:id="rId26"/>
    <p:sldId id="266" r:id="rId28"/>
    <p:sldId id="267" r:id="rId30"/>
    <p:sldId id="268" r:id="rId32"/>
    <p:sldId id="269" r:id="rId34"/>
    <p:sldId id="270" r:id="rId36"/>
    <p:sldId id="271" r:id="rId38"/>
    <p:sldId id="272" r:id="rId40"/>
    <p:sldId id="273" r:id="rId42"/>
    <p:sldId id="274" r:id="rId44"/>
    <p:sldId id="275" r:id="rId46"/>
  </p:sldIdLst>
  <p:sldSz cx="12192000" cy="6858000"/>
  <p:notesSz cx="6858000" cy="9144000"/>
  <p:embeddedFontLst>
    <p:embeddedFont>
      <p:font typeface="Source Han Serif CN"/>
      <p:regular r:id="rId48"/>
    </p:embeddedFont>
    <p:embeddedFont>
      <p:font typeface="FZYaYiHei GB18030L2 R"/>
      <p:regular r:id="rId49"/>
    </p:embeddedFont>
    <p:embeddedFont>
      <p:font typeface="Open Sans"/>
      <p:bold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2.xml" Type="http://schemas.openxmlformats.org/officeDocument/2006/relationships/slide"/><Relationship Id="rId11" Target="notesSlides/notesSlide2.xml" Type="http://schemas.openxmlformats.org/officeDocument/2006/relationships/notesSlide"/><Relationship Id="rId12" Target="slides/slide3.xml" Type="http://schemas.openxmlformats.org/officeDocument/2006/relationships/slide"/><Relationship Id="rId13" Target="notesSlides/notesSlide3.xml" Type="http://schemas.openxmlformats.org/officeDocument/2006/relationships/notesSlide"/><Relationship Id="rId14" Target="slides/slide4.xml" Type="http://schemas.openxmlformats.org/officeDocument/2006/relationships/slide"/><Relationship Id="rId15" Target="notesSlides/notesSlide4.xml" Type="http://schemas.openxmlformats.org/officeDocument/2006/relationships/notesSlide"/><Relationship Id="rId16" Target="slides/slide5.xml" Type="http://schemas.openxmlformats.org/officeDocument/2006/relationships/slide"/><Relationship Id="rId17" Target="notesSlides/notesSlide5.xml" Type="http://schemas.openxmlformats.org/officeDocument/2006/relationships/notesSlide"/><Relationship Id="rId18" Target="slides/slide6.xml" Type="http://schemas.openxmlformats.org/officeDocument/2006/relationships/slide"/><Relationship Id="rId19" Target="notesSlides/notesSlide6.xml" Type="http://schemas.openxmlformats.org/officeDocument/2006/relationships/notesSlide"/><Relationship Id="rId2" Target="presProps.xml" Type="http://schemas.openxmlformats.org/officeDocument/2006/relationships/presProps"/><Relationship Id="rId20" Target="slides/slide7.xml" Type="http://schemas.openxmlformats.org/officeDocument/2006/relationships/slide"/><Relationship Id="rId21" Target="notesSlides/notesSlide7.xml" Type="http://schemas.openxmlformats.org/officeDocument/2006/relationships/notesSlide"/><Relationship Id="rId22" Target="slides/slide8.xml" Type="http://schemas.openxmlformats.org/officeDocument/2006/relationships/slide"/><Relationship Id="rId23" Target="notesSlides/notesSlide8.xml" Type="http://schemas.openxmlformats.org/officeDocument/2006/relationships/notesSlide"/><Relationship Id="rId24" Target="slides/slide9.xml" Type="http://schemas.openxmlformats.org/officeDocument/2006/relationships/slide"/><Relationship Id="rId25" Target="notesSlides/notesSlide9.xml" Type="http://schemas.openxmlformats.org/officeDocument/2006/relationships/notesSlide"/><Relationship Id="rId26" Target="slides/slide10.xml" Type="http://schemas.openxmlformats.org/officeDocument/2006/relationships/slide"/><Relationship Id="rId27" Target="notesSlides/notesSlide10.xml" Type="http://schemas.openxmlformats.org/officeDocument/2006/relationships/notesSlide"/><Relationship Id="rId28" Target="slides/slide11.xml" Type="http://schemas.openxmlformats.org/officeDocument/2006/relationships/slide"/><Relationship Id="rId29" Target="notesSlides/notesSlide11.xml" Type="http://schemas.openxmlformats.org/officeDocument/2006/relationships/notesSlide"/><Relationship Id="rId3" Target="viewProps.xml" Type="http://schemas.openxmlformats.org/officeDocument/2006/relationships/viewProps"/><Relationship Id="rId30" Target="slides/slide12.xml" Type="http://schemas.openxmlformats.org/officeDocument/2006/relationships/slide"/><Relationship Id="rId31" Target="notesSlides/notesSlide12.xml" Type="http://schemas.openxmlformats.org/officeDocument/2006/relationships/notesSlide"/><Relationship Id="rId32" Target="slides/slide13.xml" Type="http://schemas.openxmlformats.org/officeDocument/2006/relationships/slide"/><Relationship Id="rId33" Target="notesSlides/notesSlide13.xml" Type="http://schemas.openxmlformats.org/officeDocument/2006/relationships/notesSlide"/><Relationship Id="rId34" Target="slides/slide14.xml" Type="http://schemas.openxmlformats.org/officeDocument/2006/relationships/slide"/><Relationship Id="rId35" Target="notesSlides/notesSlide14.xml" Type="http://schemas.openxmlformats.org/officeDocument/2006/relationships/notesSlide"/><Relationship Id="rId36" Target="slides/slide15.xml" Type="http://schemas.openxmlformats.org/officeDocument/2006/relationships/slide"/><Relationship Id="rId37" Target="notesSlides/notesSlide15.xml" Type="http://schemas.openxmlformats.org/officeDocument/2006/relationships/notesSlide"/><Relationship Id="rId38" Target="slides/slide16.xml" Type="http://schemas.openxmlformats.org/officeDocument/2006/relationships/slide"/><Relationship Id="rId39" Target="notesSlides/notesSlide16.xml" Type="http://schemas.openxmlformats.org/officeDocument/2006/relationships/notesSlide"/><Relationship Id="rId4" Target="theme/theme1.xml" Type="http://schemas.openxmlformats.org/officeDocument/2006/relationships/theme"/><Relationship Id="rId40" Target="slides/slide17.xml" Type="http://schemas.openxmlformats.org/officeDocument/2006/relationships/slide"/><Relationship Id="rId41" Target="notesSlides/notesSlide17.xml" Type="http://schemas.openxmlformats.org/officeDocument/2006/relationships/notesSlide"/><Relationship Id="rId42" Target="slides/slide18.xml" Type="http://schemas.openxmlformats.org/officeDocument/2006/relationships/slide"/><Relationship Id="rId43" Target="notesSlides/notesSlide18.xml" Type="http://schemas.openxmlformats.org/officeDocument/2006/relationships/notesSlide"/><Relationship Id="rId44" Target="slides/slide19.xml" Type="http://schemas.openxmlformats.org/officeDocument/2006/relationships/slide"/><Relationship Id="rId45" Target="notesSlides/notesSlide19.xml" Type="http://schemas.openxmlformats.org/officeDocument/2006/relationships/notesSlide"/><Relationship Id="rId46" Target="slides/slide20.xml" Type="http://schemas.openxmlformats.org/officeDocument/2006/relationships/slide"/><Relationship Id="rId47" Target="notesSlides/notesSlide20.xml" Type="http://schemas.openxmlformats.org/officeDocument/2006/relationships/notesSlide"/><Relationship Id="rId48" Target="fonts/font1.fntdata" Type="http://schemas.openxmlformats.org/officeDocument/2006/relationships/font"/><Relationship Id="rId49" Target="fonts/font2.fntdata" Type="http://schemas.openxmlformats.org/officeDocument/2006/relationships/font"/><Relationship Id="rId5" Target="tableStyles.xml" Type="http://schemas.openxmlformats.org/officeDocument/2006/relationships/tableStyles"/><Relationship Id="rId50" Target="fonts/font3.fntdata" Type="http://schemas.openxmlformats.org/officeDocument/2006/relationships/font"/><Relationship Id="rId6" Target="slides/slide1.xml" Type="http://schemas.openxmlformats.org/officeDocument/2006/relationships/slide"/><Relationship Id="rId7" Target="notesMasters/notesMaster1.xml" Type="http://schemas.openxmlformats.org/officeDocument/2006/relationships/notesMaster"/><Relationship Id="rId8" Target="theme/theme2.xml" Type="http://schemas.openxmlformats.org/officeDocument/2006/relationships/theme"/><Relationship Id="rId9" Target="notesSlides/notesSlide1.xml" Type="http://schemas.openxmlformats.org/officeDocument/2006/relationships/notesSlide"/></Relationships>
</file>

<file path=ppt/charts/_rels/chart1.xml.rels><?xml version="1.0" encoding="UTF-8" standalone="yes"?><Relationships xmlns="http://schemas.openxmlformats.org/package/2006/relationships"><Relationship Id="rId1" Target="../embeddings/Microsoft_Excel_Worksheet1.xlsx" Type="http://schemas.openxmlformats.org/officeDocument/2006/relationships/package"/></Relationships>
</file>

<file path=ppt/charts/_rels/chart2.xml.rels><?xml version="1.0" encoding="UTF-8" standalone="yes"?><Relationships xmlns="http://schemas.openxmlformats.org/package/2006/relationships"><Relationship Id="rId1" Target="../embeddings/Microsoft_Excel_Worksheet2.xlsx" Type="http://schemas.openxmlformats.org/officeDocument/2006/relationships/package"/></Relationships>
</file>

<file path=ppt/charts/_rels/chart3.xml.rels><?xml version="1.0" encoding="UTF-8" standalone="yes"?><Relationships xmlns="http://schemas.openxmlformats.org/package/2006/relationships"><Relationship Id="rId1" Target="../embeddings/Microsoft_Excel_Worksheet3.xlsx" Type="http://schemas.openxmlformats.org/officeDocument/2006/relationships/package"/></Relationships>
</file>

<file path=ppt/charts/_rels/chart4.xml.rels><?xml version="1.0" encoding="UTF-8" standalone="yes"?><Relationships xmlns="http://schemas.openxmlformats.org/package/2006/relationships"><Relationship Id="rId1" Target="../embeddings/Microsoft_Excel_Worksheet4.xlsx" Type="http://schemas.openxmlformats.org/officeDocument/2006/relationships/package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plotArea>
      <c:layout/>
      <c:barChart>
        <c:barDir val="col"/>
        <c:grouping val="clustered"/>
        <c:varyColors val="false"/>
        <c:ser>
          <c:idx val="0"/>
          <c:order val="0"/>
          <c:tx>
            <c:strRef>
              <c:f>Sheet1!$B$1</c:f>
              <c:strCache>
                <c:ptCount val="1"/>
                <c:pt idx="0">
                  <c:v>时间占比</c:v>
                </c:pt>
              </c:strCache>
            </c:strRef>
          </c:tx>
          <c:spPr>
            <a:solidFill>
              <a:srgbClr val="5B8CB8">
                <a:alpha val="100000"/>
              </a:srgbClr>
            </a:solidFill>
          </c:spPr>
          <c:invertIfNegative val="false"/>
          <c:dPt>
            <c:idx val="0"/>
            <c:spPr>
              <a:solidFill>
                <a:srgbClr val="5B8CB8">
                  <a:alpha val="100000"/>
                </a:srgbClr>
              </a:solidFill>
            </c:spPr>
          </c:dPt>
          <c:dPt>
            <c:idx val="1"/>
            <c:spPr>
              <a:solidFill>
                <a:srgbClr val="5B8CB8">
                  <a:alpha val="100000"/>
                </a:srgbClr>
              </a:solidFill>
            </c:spPr>
          </c:dPt>
          <c:dPt>
            <c:idx val="2"/>
            <c:spPr>
              <a:solidFill>
                <a:srgbClr val="5B8CB8">
                  <a:alpha val="100000"/>
                </a:srgbClr>
              </a:solidFill>
            </c:spPr>
          </c:dPt>
          <c:dPt>
            <c:idx val="3"/>
            <c:spPr>
              <a:solidFill>
                <a:srgbClr val="5B8CB8">
                  <a:alpha val="100000"/>
                </a:srgbClr>
              </a:solidFill>
            </c:spPr>
          </c:dPt>
          <c:dPt>
            <c:idx val="4"/>
            <c:spPr>
              <a:solidFill>
                <a:srgbClr val="5B8CB8">
                  <a:alpha val="100000"/>
                </a:srgbClr>
              </a:solidFill>
            </c:spPr>
          </c:dPt>
          <c:dLbls>
            <c:txPr>
              <a:bodyPr rot="0" anchor="t" anchorCtr="false" wrap="none" lIns="0" rIns="0" tIns="0" bIns="0" vert="horz"/>
              <a:lstStyle/>
              <a:p>
                <a:pPr algn="l">
                  <a:defRPr b="true" i="false" strike="noStrike" sz="900">
                    <a:ln/>
                    <a:solidFill>
                      <a:srgbClr val="5B8CB8">
                        <a:alpha val="100000"/>
                      </a:srgbClr>
                    </a:solidFill>
                    <a:latin typeface="Microsoft YaHei"/>
                    <a:ea typeface="Microsoft YaHei"/>
                    <a:cs typeface="Microsoft YaHei"/>
                  </a:defRPr>
                </a:pPr>
                <a:endParaRPr/>
              </a:p>
            </c:txPr>
            <c:dLblPos val="outEnd"/>
            <c:showLegendKey val="false"/>
            <c:showVal val="true"/>
            <c:showCatName val="false"/>
            <c:showSerName val="false"/>
            <c:showPercent val="false"/>
            <c:showBubbleSize val="false"/>
          </c:dLbls>
          <c:cat>
            <c:strRef>
              <c:f>Sheet1!$A$2:$A$6</c:f>
              <c:strCache>
                <c:ptCount val="5"/>
                <c:pt idx="0">
                  <c:v>文献回顾</c:v>
                </c:pt>
                <c:pt idx="1">
                  <c:v>数据采集</c:v>
                </c:pt>
                <c:pt idx="2">
                  <c:v>实证分析</c:v>
                </c:pt>
                <c:pt idx="3">
                  <c:v>验证应用</c:v>
                </c:pt>
                <c:pt idx="4">
                  <c:v>论文撰写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6</c:v>
                </c:pt>
                <c:pt idx="2">
                  <c:v>9</c:v>
                </c:pt>
                <c:pt idx="3">
                  <c:v>4</c:v>
                </c:pt>
                <c:pt idx="4">
                  <c:v>2</c:v>
                </c:pt>
              </c:numCache>
            </c:numRef>
          </c:val>
        </c:ser>
        <c:dLbls>
          <c:txPr>
            <a:bodyPr rot="0" anchor="t" anchorCtr="false" wrap="none" lIns="0" rIns="0" tIns="0" bIns="0" vert="horz"/>
            <a:lstStyle/>
            <a:p>
              <a:pPr algn="l">
                <a:defRPr b="true" i="false" strike="noStrike" sz="900">
                  <a:ln/>
                  <a:solidFill>
                    <a:srgbClr val="0A1F3D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defRPr>
              </a:pPr>
              <a:endParaRPr/>
            </a:p>
          </c:txPr>
          <c:dLblPos val="outEnd"/>
          <c:showLegendKey val="false"/>
          <c:showVal val="true"/>
          <c:showCatName val="false"/>
          <c:showSerName val="false"/>
          <c:showPercent val="false"/>
          <c:showBubbleSize val="false"/>
        </c:dLbls>
        <c:gapWidth val="40"/>
        <c:overlap val="-10"/>
        <c:axId val="1"/>
        <c:axId val="1001"/>
      </c:barChart>
      <c:catAx>
        <c:axId val="1"/>
        <c:scaling>
          <c:orientation val="minMax"/>
        </c:scaling>
        <c:delete val="false"/>
        <c:axPos val="b"/>
        <c:majorTickMark val="none"/>
        <c:minorTickMark val="none"/>
        <c:tickLblPos val="nextTo"/>
        <c:spPr>
          <a:ln w="12700">
            <a:solidFill>
              <a:srgbClr val="A6A6A6">
                <a:alpha val="100000"/>
              </a:srgbClr>
            </a:solidFill>
          </a:ln>
        </c:spPr>
        <c:txPr>
          <a:bodyPr rot="0" anchor="t" anchorCtr="false" wrap="none" lIns="0" rIns="0" tIns="0" bIns="0" vert="horz"/>
          <a:p>
            <a:pPr algn="l">
              <a:defRPr b="false" i="false" strike="noStrike" sz="800">
                <a:ln/>
                <a:solidFill>
                  <a:srgbClr val="0A1F3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defRPr>
            </a:pPr>
            <a:endParaRPr/>
          </a:p>
        </c:txPr>
        <c:crossAx val="1001"/>
        <c:crosses val="autoZero"/>
        <c:auto val="true"/>
        <c:lblAlgn val="ctr"/>
        <c:lblOffset val="100"/>
        <c:noMultiLvlLbl val="false"/>
      </c:catAx>
      <c:valAx>
        <c:axId val="1001"/>
        <c:scaling>
          <c:orientation val="minMax"/>
        </c:scaling>
        <c:delete val="false"/>
        <c:axPos val="l"/>
        <c:majorGridlines>
          <c:spPr>
            <a:ln w="12700">
              <a:solidFill>
                <a:srgbClr val="E8EBEF">
                  <a:alpha val="100000"/>
                </a:srgbClr>
              </a:solidFill>
            </a:ln>
          </c:spPr>
        </c:majorGridlines>
        <c:majorTickMark val="none"/>
        <c:minorTickMark val="none"/>
        <c:tickLblPos val="nextTo"/>
        <c:txPr>
          <a:bodyPr rot="0" anchor="t" anchorCtr="false" wrap="none" lIns="0" rIns="0" tIns="0" bIns="0" vert="horz"/>
          <a:p>
            <a:pPr algn="l">
              <a:defRPr b="false" i="false" strike="noStrike" sz="800">
                <a:ln/>
                <a:solidFill>
                  <a:srgbClr val="0A1F3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defRPr>
            </a:pPr>
            <a:endParaRPr/>
          </a:p>
        </c:txPr>
        <c:crossAx val="1"/>
        <c:crosses val="autoZero"/>
      </c:valAx>
    </c:plotArea>
    <c:plotVisOnly val="true"/>
  </c:chart>
  <c:externalData r:id="rId1">
    <c:autoUpdate val="false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plotArea>
      <c:layout/>
      <c:barChart>
        <c:barDir val="col"/>
        <c:grouping val="clustered"/>
        <c:varyColors val="false"/>
        <c:ser>
          <c:idx val="0"/>
          <c:order val="0"/>
          <c:tx>
            <c:strRef>
              <c:f>Sheet1!$B$1</c:f>
              <c:strCache>
                <c:ptCount val="1"/>
                <c:pt idx="0">
                  <c:v>实验组</c:v>
                </c:pt>
              </c:strCache>
            </c:strRef>
          </c:tx>
          <c:spPr>
            <a:solidFill>
              <a:srgbClr val="5B8CB8">
                <a:alpha val="100000"/>
              </a:srgbClr>
            </a:solidFill>
          </c:spPr>
          <c:invertIfNegative val="false"/>
          <c:dPt>
            <c:idx val="0"/>
            <c:spPr>
              <a:solidFill>
                <a:srgbClr val="5B8CB8">
                  <a:alpha val="100000"/>
                </a:srgbClr>
              </a:solidFill>
            </c:spPr>
          </c:dPt>
          <c:dPt>
            <c:idx val="1"/>
            <c:spPr>
              <a:solidFill>
                <a:srgbClr val="5B8CB8">
                  <a:alpha val="100000"/>
                </a:srgbClr>
              </a:solidFill>
            </c:spPr>
          </c:dPt>
          <c:dPt>
            <c:idx val="2"/>
            <c:spPr>
              <a:solidFill>
                <a:srgbClr val="5B8CB8">
                  <a:alpha val="100000"/>
                </a:srgbClr>
              </a:solidFill>
            </c:spPr>
          </c:dPt>
          <c:dPt>
            <c:idx val="3"/>
            <c:spPr>
              <a:solidFill>
                <a:srgbClr val="5B8CB8">
                  <a:alpha val="100000"/>
                </a:srgbClr>
              </a:solidFill>
            </c:spPr>
          </c:dPt>
          <c:dLbls>
            <c:txPr>
              <a:bodyPr rot="0" anchor="t" anchorCtr="false" wrap="none" lIns="0" rIns="0" tIns="0" bIns="0" vert="horz"/>
              <a:lstStyle/>
              <a:p>
                <a:pPr algn="l">
                  <a:defRPr b="false" i="false" strike="noStrike" sz="800">
                    <a:ln/>
                    <a:solidFill>
                      <a:srgbClr val="5B8CB8">
                        <a:alpha val="100000"/>
                      </a:srgbClr>
                    </a:solidFill>
                    <a:latin typeface="Open Sans, sans-serif"/>
                    <a:ea typeface="Open Sans, sans-serif"/>
                    <a:cs typeface="Open Sans, sans-serif"/>
                  </a:defRPr>
                </a:pPr>
                <a:endParaRPr/>
              </a:p>
            </c:txPr>
            <c:dLblPos val="outEnd"/>
            <c:showLegendKey val="false"/>
            <c:showVal val="true"/>
            <c:showCatName val="false"/>
            <c:showSerName val="false"/>
            <c:showPercent val="false"/>
            <c:showBubbleSize val="false"/>
          </c:dLbls>
          <c:cat>
            <c:strRef>
              <c:f>Sheet1!$A$2:$A$5</c:f>
              <c:strCache>
                <c:ptCount val="4"/>
                <c:pt idx="0">
                  <c:v>指标A</c:v>
                </c:pt>
                <c:pt idx="1">
                  <c:v>指标B</c:v>
                </c:pt>
                <c:pt idx="2">
                  <c:v>指标C</c:v>
                </c:pt>
                <c:pt idx="3">
                  <c:v>指标D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4.2</c:v>
                </c:pt>
                <c:pt idx="1">
                  <c:v>3.8</c:v>
                </c:pt>
                <c:pt idx="2">
                  <c:v>4.5</c:v>
                </c:pt>
                <c:pt idx="3">
                  <c:v>3.9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对照组</c:v>
                </c:pt>
              </c:strCache>
            </c:strRef>
          </c:tx>
          <c:spPr>
            <a:solidFill>
              <a:srgbClr val="0A1F3D">
                <a:alpha val="100000"/>
              </a:srgbClr>
            </a:solidFill>
          </c:spPr>
          <c:invertIfNegative val="false"/>
          <c:dPt>
            <c:idx val="0"/>
            <c:spPr>
              <a:solidFill>
                <a:srgbClr val="0A1F3D">
                  <a:alpha val="100000"/>
                </a:srgbClr>
              </a:solidFill>
            </c:spPr>
          </c:dPt>
          <c:dPt>
            <c:idx val="1"/>
            <c:spPr>
              <a:solidFill>
                <a:srgbClr val="0A1F3D">
                  <a:alpha val="100000"/>
                </a:srgbClr>
              </a:solidFill>
            </c:spPr>
          </c:dPt>
          <c:dPt>
            <c:idx val="2"/>
            <c:spPr>
              <a:solidFill>
                <a:srgbClr val="0A1F3D">
                  <a:alpha val="100000"/>
                </a:srgbClr>
              </a:solidFill>
            </c:spPr>
          </c:dPt>
          <c:dPt>
            <c:idx val="3"/>
            <c:spPr>
              <a:solidFill>
                <a:srgbClr val="0A1F3D">
                  <a:alpha val="100000"/>
                </a:srgbClr>
              </a:solidFill>
            </c:spPr>
          </c:dPt>
          <c:dLbls>
            <c:txPr>
              <a:bodyPr rot="0" anchor="t" anchorCtr="false" wrap="none" lIns="0" rIns="0" tIns="0" bIns="0" vert="horz"/>
              <a:lstStyle/>
              <a:p>
                <a:pPr algn="l">
                  <a:defRPr b="false" i="false" strike="noStrike" sz="800">
                    <a:ln/>
                    <a:solidFill>
                      <a:srgbClr val="0A1F3D">
                        <a:alpha val="100000"/>
                      </a:srgbClr>
                    </a:solidFill>
                    <a:latin typeface="Open Sans, sans-serif"/>
                    <a:ea typeface="Open Sans, sans-serif"/>
                    <a:cs typeface="Open Sans, sans-serif"/>
                  </a:defRPr>
                </a:pPr>
                <a:endParaRPr/>
              </a:p>
            </c:txPr>
            <c:dLblPos val="outEnd"/>
            <c:showLegendKey val="false"/>
            <c:showVal val="true"/>
            <c:showCatName val="false"/>
            <c:showSerName val="false"/>
            <c:showPercent val="false"/>
            <c:showBubbleSize val="false"/>
          </c:dLbls>
          <c:cat>
            <c:strRef>
              <c:f>Sheet1!$A$2:$A$5</c:f>
              <c:strCache>
                <c:ptCount val="4"/>
                <c:pt idx="0">
                  <c:v>指标A</c:v>
                </c:pt>
                <c:pt idx="1">
                  <c:v>指标B</c:v>
                </c:pt>
                <c:pt idx="2">
                  <c:v>指标C</c:v>
                </c:pt>
                <c:pt idx="3">
                  <c:v>指标D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3.1</c:v>
                </c:pt>
                <c:pt idx="1">
                  <c:v>3.2</c:v>
                </c:pt>
                <c:pt idx="2">
                  <c:v>3</c:v>
                </c:pt>
                <c:pt idx="3">
                  <c:v>3.3</c:v>
                </c:pt>
              </c:numCache>
            </c:numRef>
          </c:val>
        </c:ser>
        <c:dLbls>
          <c:txPr>
            <a:bodyPr rot="0" anchor="t" anchorCtr="false" wrap="none" lIns="0" rIns="0" tIns="0" bIns="0" vert="horz"/>
            <a:lstStyle/>
            <a:p>
              <a:pPr algn="l">
                <a:defRPr b="false" i="false" strike="noStrike" sz="800">
                  <a:ln/>
                  <a:solidFill>
                    <a:srgbClr val="0A1F3D">
                      <a:alpha val="100000"/>
                    </a:srgbClr>
                  </a:solidFill>
                  <a:latin typeface="Open Sans, sans-serif"/>
                  <a:ea typeface="Open Sans, sans-serif"/>
                  <a:cs typeface="Open Sans, sans-serif"/>
                </a:defRPr>
              </a:pPr>
              <a:endParaRPr/>
            </a:p>
          </c:txPr>
          <c:dLblPos val="outEnd"/>
          <c:showLegendKey val="false"/>
          <c:showVal val="true"/>
          <c:showCatName val="false"/>
          <c:showSerName val="false"/>
          <c:showPercent val="false"/>
          <c:showBubbleSize val="false"/>
        </c:dLbls>
        <c:gapWidth val="40"/>
        <c:overlap val="-10"/>
        <c:axId val="1"/>
        <c:axId val="1001"/>
      </c:barChart>
      <c:catAx>
        <c:axId val="1"/>
        <c:scaling>
          <c:orientation val="minMax"/>
        </c:scaling>
        <c:delete val="false"/>
        <c:axPos val="b"/>
        <c:majorTickMark val="none"/>
        <c:minorTickMark val="none"/>
        <c:tickLblPos val="nextTo"/>
        <c:spPr>
          <a:ln w="12700">
            <a:solidFill>
              <a:srgbClr val="A6A6A6">
                <a:alpha val="100000"/>
              </a:srgbClr>
            </a:solidFill>
          </a:ln>
        </c:spPr>
        <c:txPr>
          <a:bodyPr rot="0" anchor="t" anchorCtr="false" wrap="none" lIns="0" rIns="0" tIns="0" bIns="0" vert="horz"/>
          <a:p>
            <a:pPr algn="l">
              <a:defRPr b="false" i="false" strike="noStrike" sz="900">
                <a:ln/>
                <a:solidFill>
                  <a:srgbClr val="0A1F3D">
                    <a:alpha val="100000"/>
                  </a:srgbClr>
                </a:solidFill>
                <a:latin typeface="FZYaYiHei GB18030L2 R, sans-serif"/>
                <a:ea typeface="FZYaYiHei GB18030L2 R, sans-serif"/>
                <a:cs typeface="FZYaYiHei GB18030L2 R, sans-serif"/>
              </a:defRPr>
            </a:pPr>
            <a:endParaRPr/>
          </a:p>
        </c:txPr>
        <c:crossAx val="1001"/>
        <c:crosses val="autoZero"/>
        <c:auto val="true"/>
        <c:lblAlgn val="ctr"/>
        <c:lblOffset val="100"/>
        <c:noMultiLvlLbl val="false"/>
      </c:catAx>
      <c:valAx>
        <c:axId val="1001"/>
        <c:scaling>
          <c:orientation val="minMax"/>
        </c:scaling>
        <c:delete val="false"/>
        <c:axPos val="l"/>
        <c:majorGridlines>
          <c:spPr>
            <a:ln w="12700">
              <a:solidFill>
                <a:srgbClr val="C5CDD6">
                  <a:alpha val="100000"/>
                </a:srgbClr>
              </a:solidFill>
            </a:ln>
          </c:spPr>
        </c:majorGridlines>
        <c:majorTickMark val="none"/>
        <c:minorTickMark val="none"/>
        <c:tickLblPos val="nextTo"/>
        <c:txPr>
          <a:bodyPr rot="0" anchor="t" anchorCtr="false" wrap="none" lIns="0" rIns="0" tIns="0" bIns="0" vert="horz"/>
          <a:p>
            <a:pPr algn="l">
              <a:defRPr b="false" i="false" strike="noStrike" sz="900">
                <a:ln/>
                <a:solidFill>
                  <a:srgbClr val="0A1F3D">
                    <a:alpha val="100000"/>
                  </a:srgbClr>
                </a:solidFill>
                <a:latin typeface="Open Sans, sans-serif"/>
                <a:ea typeface="Open Sans, sans-serif"/>
                <a:cs typeface="Open Sans, sans-serif"/>
              </a:defRPr>
            </a:pPr>
            <a:endParaRPr/>
          </a:p>
        </c:txPr>
        <c:crossAx val="1"/>
        <c:crosses val="autoZero"/>
      </c:valAx>
    </c:plotArea>
    <c:legend>
      <c:legendPos val="b"/>
      <c:overlay val="false"/>
      <c:txPr>
        <a:bodyPr rot="0" anchor="t" anchorCtr="false" wrap="none" lIns="0" rIns="0" tIns="0" bIns="0" vert="horz"/>
        <a:p>
          <a:pPr algn="l">
            <a:defRPr b="false" i="false" strike="noStrike" sz="900">
              <a:ln/>
              <a:solidFill>
                <a:srgbClr val="0A1F3D">
                  <a:alpha val="100000"/>
                </a:srgbClr>
              </a:solidFill>
              <a:latin typeface="Microsoft YaHei"/>
              <a:ea typeface="Microsoft YaHei"/>
              <a:cs typeface="Microsoft YaHei"/>
            </a:defRPr>
          </a:pPr>
          <a:endParaRPr/>
        </a:p>
      </c:txPr>
    </c:legend>
    <c:plotVisOnly val="true"/>
  </c:chart>
  <c:externalData r:id="rId1">
    <c:autoUpdate val="false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plotArea>
      <c:layout/>
      <c:lineChart>
        <c:grouping val="standard"/>
        <c:varyColors val="false"/>
        <c:ser>
          <c:idx val="0"/>
          <c:order val="0"/>
          <c:tx>
            <c:strRef>
              <c:f>Sheet1!$B$1</c:f>
              <c:strCache>
                <c:ptCount val="1"/>
                <c:pt idx="0">
                  <c:v>实验组</c:v>
                </c:pt>
              </c:strCache>
            </c:strRef>
          </c:tx>
          <c:spPr>
            <a:ln w="31750">
              <a:solidFill>
                <a:srgbClr val="5B8CB8">
                  <a:alpha val="100000"/>
                </a:srgbClr>
              </a:solidFill>
            </a:ln>
          </c:spPr>
          <c:marker>
            <c:symbol val="circle"/>
            <c:size val="6"/>
            <c:spPr>
              <a:solidFill>
                <a:srgbClr val="5B8CB8">
                  <a:alpha val="100000"/>
                </a:srgbClr>
              </a:solidFill>
            </c:spPr>
          </c:marker>
          <c:dPt>
            <c:idx val="0"/>
            <c:spPr>
              <a:solidFill>
                <a:srgbClr val="5B8CB8">
                  <a:alpha val="100000"/>
                </a:srgbClr>
              </a:solidFill>
            </c:spPr>
          </c:dPt>
          <c:dPt>
            <c:idx val="1"/>
            <c:spPr>
              <a:solidFill>
                <a:srgbClr val="5B8CB8">
                  <a:alpha val="100000"/>
                </a:srgbClr>
              </a:solidFill>
            </c:spPr>
          </c:dPt>
          <c:dPt>
            <c:idx val="2"/>
            <c:spPr>
              <a:solidFill>
                <a:srgbClr val="5B8CB8">
                  <a:alpha val="100000"/>
                </a:srgbClr>
              </a:solidFill>
            </c:spPr>
          </c:dPt>
          <c:dPt>
            <c:idx val="3"/>
            <c:spPr>
              <a:solidFill>
                <a:srgbClr val="5B8CB8">
                  <a:alpha val="100000"/>
                </a:srgbClr>
              </a:solidFill>
            </c:spPr>
          </c:dPt>
          <c:dPt>
            <c:idx val="4"/>
            <c:spPr>
              <a:solidFill>
                <a:srgbClr val="5B8CB8">
                  <a:alpha val="100000"/>
                </a:srgbClr>
              </a:solidFill>
            </c:spPr>
          </c:dPt>
          <c:dPt>
            <c:idx val="5"/>
            <c:spPr>
              <a:solidFill>
                <a:srgbClr val="5B8CB8">
                  <a:alpha val="100000"/>
                </a:srgbClr>
              </a:solidFill>
            </c:spPr>
          </c:dPt>
          <c:dLbls>
            <c:txPr>
              <a:bodyPr rot="0" anchor="t" anchorCtr="false" wrap="none" lIns="0" rIns="0" tIns="0" bIns="0" vert="horz"/>
              <a:lstStyle/>
              <a:p>
                <a:pPr algn="l">
                  <a:defRPr b="false" i="false" strike="noStrike" sz="1200">
                    <a:ln/>
                    <a:solidFill>
                      <a:srgbClr val="5B8CB8">
                        <a:alpha val="100000"/>
                      </a:srgbClr>
                    </a:solidFill>
                    <a:latin typeface="Microsoft YaHei"/>
                    <a:ea typeface="Microsoft YaHei"/>
                    <a:cs typeface="Microsoft YaHei"/>
                  </a:defRPr>
                </a:pPr>
                <a:endParaRPr/>
              </a:p>
            </c:txPr>
            <c:showLegendKey val="false"/>
            <c:showVal val="true"/>
            <c:showCatName val="false"/>
            <c:showSerName val="false"/>
            <c:showPercent val="false"/>
            <c:showBubbleSize val="false"/>
          </c:dLbls>
          <c:cat>
            <c:strRef>
              <c:f>Sheet1!$A$2:$A$7</c:f>
              <c:strCache>
                <c:ptCount val="6"/>
                <c:pt idx="0">
                  <c:v>T0</c:v>
                </c:pt>
                <c:pt idx="1">
                  <c:v>T1</c:v>
                </c:pt>
                <c:pt idx="2">
                  <c:v>T2</c:v>
                </c:pt>
                <c:pt idx="3">
                  <c:v>T3</c:v>
                </c:pt>
                <c:pt idx="4">
                  <c:v>T4</c:v>
                </c:pt>
                <c:pt idx="5">
                  <c:v>T5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2.1</c:v>
                </c:pt>
                <c:pt idx="1">
                  <c:v>2.8</c:v>
                </c:pt>
                <c:pt idx="2">
                  <c:v>3.5</c:v>
                </c:pt>
                <c:pt idx="3">
                  <c:v>4.2</c:v>
                </c:pt>
                <c:pt idx="4">
                  <c:v>4.8</c:v>
                </c:pt>
                <c:pt idx="5">
                  <c:v>5.1</c:v>
                </c:pt>
              </c:numCache>
            </c:numRef>
          </c:val>
          <c:smooth val="true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对照组</c:v>
                </c:pt>
              </c:strCache>
            </c:strRef>
          </c:tx>
          <c:spPr>
            <a:ln w="31750">
              <a:solidFill>
                <a:srgbClr val="0A1F3D">
                  <a:alpha val="100000"/>
                </a:srgbClr>
              </a:solidFill>
            </a:ln>
          </c:spPr>
          <c:marker>
            <c:symbol val="circle"/>
            <c:size val="6"/>
            <c:spPr>
              <a:solidFill>
                <a:srgbClr val="0A1F3D">
                  <a:alpha val="100000"/>
                </a:srgbClr>
              </a:solidFill>
            </c:spPr>
          </c:marker>
          <c:dPt>
            <c:idx val="0"/>
            <c:spPr>
              <a:solidFill>
                <a:srgbClr val="0A1F3D">
                  <a:alpha val="100000"/>
                </a:srgbClr>
              </a:solidFill>
            </c:spPr>
          </c:dPt>
          <c:dPt>
            <c:idx val="1"/>
            <c:spPr>
              <a:solidFill>
                <a:srgbClr val="0A1F3D">
                  <a:alpha val="100000"/>
                </a:srgbClr>
              </a:solidFill>
            </c:spPr>
          </c:dPt>
          <c:dPt>
            <c:idx val="2"/>
            <c:spPr>
              <a:solidFill>
                <a:srgbClr val="0A1F3D">
                  <a:alpha val="100000"/>
                </a:srgbClr>
              </a:solidFill>
            </c:spPr>
          </c:dPt>
          <c:dPt>
            <c:idx val="3"/>
            <c:spPr>
              <a:solidFill>
                <a:srgbClr val="0A1F3D">
                  <a:alpha val="100000"/>
                </a:srgbClr>
              </a:solidFill>
            </c:spPr>
          </c:dPt>
          <c:dPt>
            <c:idx val="4"/>
            <c:spPr>
              <a:solidFill>
                <a:srgbClr val="0A1F3D">
                  <a:alpha val="100000"/>
                </a:srgbClr>
              </a:solidFill>
            </c:spPr>
          </c:dPt>
          <c:dPt>
            <c:idx val="5"/>
            <c:spPr>
              <a:solidFill>
                <a:srgbClr val="0A1F3D">
                  <a:alpha val="100000"/>
                </a:srgbClr>
              </a:solidFill>
            </c:spPr>
          </c:dPt>
          <c:dLbls>
            <c:txPr>
              <a:bodyPr rot="0" anchor="t" anchorCtr="false" wrap="none" lIns="0" rIns="0" tIns="0" bIns="0" vert="horz"/>
              <a:lstStyle/>
              <a:p>
                <a:pPr algn="l">
                  <a:defRPr b="false" i="false" strike="noStrike" sz="1200">
                    <a:ln/>
                    <a:solidFill>
                      <a:srgbClr val="0A1F3D">
                        <a:alpha val="100000"/>
                      </a:srgbClr>
                    </a:solidFill>
                    <a:latin typeface="Microsoft YaHei"/>
                    <a:ea typeface="Microsoft YaHei"/>
                    <a:cs typeface="Microsoft YaHei"/>
                  </a:defRPr>
                </a:pPr>
                <a:endParaRPr/>
              </a:p>
            </c:txPr>
            <c:showLegendKey val="false"/>
            <c:showVal val="true"/>
            <c:showCatName val="false"/>
            <c:showSerName val="false"/>
            <c:showPercent val="false"/>
            <c:showBubbleSize val="false"/>
          </c:dLbls>
          <c:cat>
            <c:strRef>
              <c:f>Sheet1!$A$2:$A$7</c:f>
              <c:strCache>
                <c:ptCount val="6"/>
                <c:pt idx="0">
                  <c:v>T0</c:v>
                </c:pt>
                <c:pt idx="1">
                  <c:v>T1</c:v>
                </c:pt>
                <c:pt idx="2">
                  <c:v>T2</c:v>
                </c:pt>
                <c:pt idx="3">
                  <c:v>T3</c:v>
                </c:pt>
                <c:pt idx="4">
                  <c:v>T4</c:v>
                </c:pt>
                <c:pt idx="5">
                  <c:v>T5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</c:v>
                </c:pt>
                <c:pt idx="1">
                  <c:v>2.3</c:v>
                </c:pt>
                <c:pt idx="2">
                  <c:v>2.5</c:v>
                </c:pt>
                <c:pt idx="3">
                  <c:v>2.7</c:v>
                </c:pt>
                <c:pt idx="4">
                  <c:v>2.9</c:v>
                </c:pt>
                <c:pt idx="5">
                  <c:v>3</c:v>
                </c:pt>
              </c:numCache>
            </c:numRef>
          </c:val>
          <c:smooth val="true"/>
        </c:ser>
        <c:dLbls>
          <c:txPr>
            <a:bodyPr rot="0" anchor="t" anchorCtr="false" wrap="none" lIns="0" rIns="0" tIns="0" bIns="0" vert="horz"/>
            <a:lstStyle/>
            <a:p>
              <a:pPr algn="l">
                <a:defRPr b="false" i="false" strike="noStrike" sz="1200">
                  <a:ln/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defRPr>
              </a:pPr>
              <a:endParaRPr/>
            </a:p>
          </c:txPr>
          <c:showLegendKey val="false"/>
          <c:showVal val="true"/>
          <c:showCatName val="false"/>
          <c:showSerName val="false"/>
          <c:showPercent val="false"/>
          <c:showBubbleSize val="false"/>
        </c:dLbls>
        <c:axId val="1"/>
        <c:axId val="1001"/>
      </c:lineChart>
      <c:catAx>
        <c:axId val="1"/>
        <c:scaling>
          <c:orientation val="minMax"/>
        </c:scaling>
        <c:delete val="false"/>
        <c:axPos val="b"/>
        <c:majorTickMark val="none"/>
        <c:minorTickMark val="none"/>
        <c:tickLblPos val="nextTo"/>
        <c:spPr>
          <a:ln w="12700">
            <a:solidFill>
              <a:srgbClr val="A6A6A6">
                <a:alpha val="100000"/>
              </a:srgbClr>
            </a:solidFill>
          </a:ln>
        </c:spPr>
        <c:txPr>
          <a:bodyPr rot="0" anchor="t" anchorCtr="false" wrap="none" lIns="0" rIns="0" tIns="0" bIns="0" vert="horz"/>
          <a:p>
            <a:pPr algn="l">
              <a:defRPr b="false" i="false" strike="noStrike" sz="9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defRPr>
            </a:pPr>
            <a:endParaRPr/>
          </a:p>
        </c:txPr>
        <c:crossAx val="1001"/>
        <c:crosses val="autoZero"/>
        <c:auto val="true"/>
        <c:lblAlgn val="ctr"/>
        <c:lblOffset val="100"/>
        <c:noMultiLvlLbl val="false"/>
      </c:catAx>
      <c:valAx>
        <c:axId val="1001"/>
        <c:scaling>
          <c:orientation val="minMax"/>
        </c:scaling>
        <c:delete val="false"/>
        <c:axPos val="l"/>
        <c:majorGridlines>
          <c:spPr>
            <a:ln w="12700">
              <a:solidFill>
                <a:srgbClr val="E8EBEF">
                  <a:alpha val="100000"/>
                </a:srgbClr>
              </a:solidFill>
            </a:ln>
          </c:spPr>
        </c:majorGridlines>
        <c:majorTickMark val="none"/>
        <c:minorTickMark val="none"/>
        <c:tickLblPos val="nextTo"/>
        <c:txPr>
          <a:bodyPr rot="0" anchor="t" anchorCtr="false" wrap="none" lIns="0" rIns="0" tIns="0" bIns="0" vert="horz"/>
          <a:p>
            <a:pPr algn="l">
              <a:defRPr b="false" i="false" strike="noStrike" sz="9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defRPr>
            </a:pPr>
            <a:endParaRPr/>
          </a:p>
        </c:txPr>
        <c:crossAx val="1"/>
        <c:crosses val="autoZero"/>
      </c:valAx>
    </c:plotArea>
    <c:legend>
      <c:legendPos val="b"/>
      <c:overlay val="false"/>
      <c:txPr>
        <a:bodyPr rot="0" anchor="t" anchorCtr="false" wrap="none" lIns="0" rIns="0" tIns="0" bIns="0" vert="horz"/>
        <a:p>
          <a:pPr algn="l">
            <a:defRPr b="false" i="false" strike="noStrike" sz="900">
              <a:ln/>
              <a:solidFill>
                <a:srgbClr val="0A1F3D">
                  <a:alpha val="100000"/>
                </a:srgbClr>
              </a:solidFill>
              <a:latin typeface="Microsoft YaHei"/>
              <a:ea typeface="Microsoft YaHei"/>
              <a:cs typeface="Microsoft YaHei"/>
            </a:defRPr>
          </a:pPr>
          <a:endParaRPr/>
        </a:p>
      </c:txPr>
    </c:legend>
    <c:plotVisOnly val="true"/>
  </c:chart>
  <c:externalData r:id="rId1">
    <c:autoUpdate val="false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plotArea>
      <c:layout/>
      <c:barChart>
        <c:barDir val="col"/>
        <c:grouping val="clustered"/>
        <c:varyColors val="false"/>
        <c:ser>
          <c:idx val="0"/>
          <c:order val="0"/>
          <c:tx>
            <c:strRef>
              <c:f>Sheet1!$B$1</c:f>
              <c:strCache>
                <c:ptCount val="1"/>
                <c:pt idx="0">
                  <c:v>准确率</c:v>
                </c:pt>
              </c:strCache>
            </c:strRef>
          </c:tx>
          <c:spPr>
            <a:solidFill>
              <a:srgbClr val="5B8CB8">
                <a:alpha val="100000"/>
              </a:srgbClr>
            </a:solidFill>
          </c:spPr>
          <c:invertIfNegative val="false"/>
          <c:dPt>
            <c:idx val="0"/>
            <c:spPr>
              <a:solidFill>
                <a:srgbClr val="5B8CB8">
                  <a:alpha val="100000"/>
                </a:srgbClr>
              </a:solidFill>
            </c:spPr>
          </c:dPt>
          <c:dPt>
            <c:idx val="1"/>
            <c:spPr>
              <a:solidFill>
                <a:srgbClr val="5B8CB8">
                  <a:alpha val="100000"/>
                </a:srgbClr>
              </a:solidFill>
            </c:spPr>
          </c:dPt>
          <c:dPt>
            <c:idx val="2"/>
            <c:spPr>
              <a:solidFill>
                <a:srgbClr val="5B8CB8">
                  <a:alpha val="100000"/>
                </a:srgbClr>
              </a:solidFill>
            </c:spPr>
          </c:dPt>
          <c:dPt>
            <c:idx val="3"/>
            <c:spPr>
              <a:solidFill>
                <a:srgbClr val="5B8CB8">
                  <a:alpha val="100000"/>
                </a:srgbClr>
              </a:solidFill>
            </c:spPr>
          </c:dPt>
          <c:dLbls>
            <c:txPr>
              <a:bodyPr rot="0" anchor="t" anchorCtr="false" wrap="none" lIns="0" rIns="0" tIns="0" bIns="0" vert="horz"/>
              <a:lstStyle/>
              <a:p>
                <a:pPr algn="l">
                  <a:defRPr b="false" i="false" strike="noStrike" sz="700">
                    <a:ln/>
                    <a:solidFill>
                      <a:srgbClr val="5B8CB8">
                        <a:alpha val="100000"/>
                      </a:srgbClr>
                    </a:solidFill>
                    <a:latin typeface="Open Sans"/>
                    <a:ea typeface="Open Sans"/>
                    <a:cs typeface="Open Sans"/>
                  </a:defRPr>
                </a:pPr>
                <a:endParaRPr/>
              </a:p>
            </c:txPr>
            <c:dLblPos val="outEnd"/>
            <c:showLegendKey val="false"/>
            <c:showVal val="true"/>
            <c:showCatName val="false"/>
            <c:showSerName val="false"/>
            <c:showPercent val="false"/>
            <c:showBubbleSize val="false"/>
          </c:dLbls>
          <c:cat>
            <c:strRef>
              <c:f>Sheet1!$A$2:$A$5</c:f>
              <c:strCache>
                <c:ptCount val="4"/>
                <c:pt idx="0">
                  <c:v>方法A</c:v>
                </c:pt>
                <c:pt idx="1">
                  <c:v>方法B</c:v>
                </c:pt>
                <c:pt idx="2">
                  <c:v>方法C</c:v>
                </c:pt>
                <c:pt idx="3">
                  <c:v>本研究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82</c:v>
                </c:pt>
                <c:pt idx="1">
                  <c:v>85</c:v>
                </c:pt>
                <c:pt idx="2">
                  <c:v>88</c:v>
                </c:pt>
                <c:pt idx="3">
                  <c:v>94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召回率</c:v>
                </c:pt>
              </c:strCache>
            </c:strRef>
          </c:tx>
          <c:spPr>
            <a:solidFill>
              <a:srgbClr val="0A1F3D">
                <a:alpha val="100000"/>
              </a:srgbClr>
            </a:solidFill>
          </c:spPr>
          <c:invertIfNegative val="false"/>
          <c:dPt>
            <c:idx val="0"/>
            <c:spPr>
              <a:solidFill>
                <a:srgbClr val="0A1F3D">
                  <a:alpha val="100000"/>
                </a:srgbClr>
              </a:solidFill>
            </c:spPr>
          </c:dPt>
          <c:dPt>
            <c:idx val="1"/>
            <c:spPr>
              <a:solidFill>
                <a:srgbClr val="0A1F3D">
                  <a:alpha val="100000"/>
                </a:srgbClr>
              </a:solidFill>
            </c:spPr>
          </c:dPt>
          <c:dPt>
            <c:idx val="2"/>
            <c:spPr>
              <a:solidFill>
                <a:srgbClr val="0A1F3D">
                  <a:alpha val="100000"/>
                </a:srgbClr>
              </a:solidFill>
            </c:spPr>
          </c:dPt>
          <c:dPt>
            <c:idx val="3"/>
            <c:spPr>
              <a:solidFill>
                <a:srgbClr val="0A1F3D">
                  <a:alpha val="100000"/>
                </a:srgbClr>
              </a:solidFill>
            </c:spPr>
          </c:dPt>
          <c:dLbls>
            <c:txPr>
              <a:bodyPr rot="0" anchor="t" anchorCtr="false" wrap="none" lIns="0" rIns="0" tIns="0" bIns="0" vert="horz"/>
              <a:lstStyle/>
              <a:p>
                <a:pPr algn="l">
                  <a:defRPr b="false" i="false" strike="noStrike" sz="700">
                    <a:ln/>
                    <a:solidFill>
                      <a:srgbClr val="0A1F3D">
                        <a:alpha val="100000"/>
                      </a:srgbClr>
                    </a:solidFill>
                    <a:latin typeface="Open Sans"/>
                    <a:ea typeface="Open Sans"/>
                    <a:cs typeface="Open Sans"/>
                  </a:defRPr>
                </a:pPr>
                <a:endParaRPr/>
              </a:p>
            </c:txPr>
            <c:dLblPos val="outEnd"/>
            <c:showLegendKey val="false"/>
            <c:showVal val="true"/>
            <c:showCatName val="false"/>
            <c:showSerName val="false"/>
            <c:showPercent val="false"/>
            <c:showBubbleSize val="false"/>
          </c:dLbls>
          <c:cat>
            <c:strRef>
              <c:f>Sheet1!$A$2:$A$5</c:f>
              <c:strCache>
                <c:ptCount val="4"/>
                <c:pt idx="0">
                  <c:v>方法A</c:v>
                </c:pt>
                <c:pt idx="1">
                  <c:v>方法B</c:v>
                </c:pt>
                <c:pt idx="2">
                  <c:v>方法C</c:v>
                </c:pt>
                <c:pt idx="3">
                  <c:v>本研究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78</c:v>
                </c:pt>
                <c:pt idx="1">
                  <c:v>80</c:v>
                </c:pt>
                <c:pt idx="2">
                  <c:v>83</c:v>
                </c:pt>
                <c:pt idx="3">
                  <c:v>91</c:v>
                </c:pt>
              </c:numCache>
            </c:numRef>
          </c:val>
        </c:ser>
        <c:dLbls>
          <c:txPr>
            <a:bodyPr rot="0" anchor="t" anchorCtr="false" wrap="none" lIns="0" rIns="0" tIns="0" bIns="0" vert="horz"/>
            <a:lstStyle/>
            <a:p>
              <a:pPr algn="l">
                <a:defRPr b="false" i="false" strike="noStrike" sz="700">
                  <a:ln/>
                  <a:solidFill>
                    <a:srgbClr val="000000">
                      <a:alpha val="100000"/>
                    </a:srgbClr>
                  </a:solidFill>
                  <a:latin typeface="Open Sans"/>
                  <a:ea typeface="Open Sans"/>
                  <a:cs typeface="Open Sans"/>
                </a:defRPr>
              </a:pPr>
              <a:endParaRPr/>
            </a:p>
          </c:txPr>
          <c:dLblPos val="outEnd"/>
          <c:showLegendKey val="false"/>
          <c:showVal val="true"/>
          <c:showCatName val="false"/>
          <c:showSerName val="false"/>
          <c:showPercent val="false"/>
          <c:showBubbleSize val="false"/>
        </c:dLbls>
        <c:gapWidth val="40"/>
        <c:overlap val="-10"/>
        <c:axId val="1"/>
        <c:axId val="1001"/>
      </c:barChart>
      <c:catAx>
        <c:axId val="1"/>
        <c:scaling>
          <c:orientation val="minMax"/>
        </c:scaling>
        <c:delete val="false"/>
        <c:axPos val="b"/>
        <c:majorTickMark val="none"/>
        <c:minorTickMark val="none"/>
        <c:tickLblPos val="nextTo"/>
        <c:spPr>
          <a:ln w="12700">
            <a:solidFill>
              <a:srgbClr val="A6A6A6">
                <a:alpha val="100000"/>
              </a:srgbClr>
            </a:solidFill>
          </a:ln>
        </c:spPr>
        <c:txPr>
          <a:bodyPr rot="0" anchor="t" anchorCtr="false" wrap="none" lIns="0" rIns="0" tIns="0" bIns="0" vert="horz"/>
          <a:p>
            <a:pPr algn="l">
              <a:defRPr b="false" i="false" strike="noStrike" sz="8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defRPr>
            </a:pPr>
            <a:endParaRPr/>
          </a:p>
        </c:txPr>
        <c:crossAx val="1001"/>
        <c:crosses val="autoZero"/>
        <c:auto val="true"/>
        <c:lblAlgn val="ctr"/>
        <c:lblOffset val="100"/>
        <c:noMultiLvlLbl val="false"/>
      </c:catAx>
      <c:valAx>
        <c:axId val="1001"/>
        <c:scaling>
          <c:orientation val="minMax"/>
          <c:max val="100.0"/>
        </c:scaling>
        <c:delete val="false"/>
        <c:axPos val="l"/>
        <c:majorGridlines>
          <c:spPr>
            <a:ln w="12700">
              <a:solidFill>
                <a:srgbClr val="C5CDD6">
                  <a:alpha val="100000"/>
                </a:srgbClr>
              </a:solidFill>
            </a:ln>
          </c:spPr>
        </c:majorGridlines>
        <c:majorTickMark val="none"/>
        <c:minorTickMark val="none"/>
        <c:tickLblPos val="nextTo"/>
        <c:txPr>
          <a:bodyPr rot="0" anchor="t" anchorCtr="false" wrap="none" lIns="0" rIns="0" tIns="0" bIns="0" vert="horz"/>
          <a:p>
            <a:pPr algn="l">
              <a:defRPr b="false" i="false" strike="noStrike" sz="700">
                <a:ln/>
                <a:solidFill>
                  <a:srgbClr val="0A1F3D">
                    <a:alpha val="100000"/>
                  </a:srgbClr>
                </a:solidFill>
                <a:latin typeface="Open Sans"/>
                <a:ea typeface="Open Sans"/>
                <a:cs typeface="Open Sans"/>
              </a:defRPr>
            </a:pPr>
            <a:endParaRPr/>
          </a:p>
        </c:txPr>
        <c:crossAx val="1"/>
        <c:crosses val="autoZero"/>
      </c:valAx>
    </c:plotArea>
    <c:legend>
      <c:legendPos val="b"/>
      <c:overlay val="false"/>
      <c:txPr>
        <a:bodyPr rot="0" anchor="t" anchorCtr="false" wrap="none" lIns="0" rIns="0" tIns="0" bIns="0" vert="horz"/>
        <a:p>
          <a:pPr algn="l">
            <a:defRPr b="false" i="false" strike="noStrike" sz="800">
              <a:ln/>
              <a:solidFill>
                <a:srgbClr val="333333">
                  <a:alpha val="100000"/>
                </a:srgbClr>
              </a:solidFill>
              <a:latin typeface="Microsoft YaHei"/>
              <a:ea typeface="Microsoft YaHei"/>
              <a:cs typeface="Microsoft YaHei"/>
            </a:defRPr>
          </a:pPr>
          <a:endParaRPr/>
        </a:p>
      </c:txPr>
    </c:legend>
    <c:plotVisOnly val="true"/>
  </c:chart>
  <c:externalData r:id="rId1">
    <c:autoUpdate val="false"/>
  </c:externalData>
</c:chartSpace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_rels/notesSlide1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9.xml" Type="http://schemas.openxmlformats.org/officeDocument/2006/relationships/slide"/></Relationships>
</file>

<file path=ppt/notesSlides/_rels/notesSlide2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0.xml" Type="http://schemas.openxmlformats.org/officeDocument/2006/relationships/slide"/></Relationships>
</file>

<file path=ppt/notesSlides/notesSlide1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各位老师好，我是来自清华大学[学院名称]的[姓名]，我的博士论文题目是《基于[理论]的[研究内容]——以[案例]为例》。在接下来的时间里，我将从研究背景、技术路线、研究内容、结果分析与结论展望五个方面，向各位汇报我的研究工作，恳请各位专家批评指正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2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今天的汇报分为五个主要部分：首先介绍研究背景与问题提出，阐明本研究的理论价值与现实意义；第二部分详细说明研究设计、技术路线与方法体系；第三部分进入核心研究内容，包括[具体研究内容1]、[具体研究内容2]与[具体研究内容3]；第四部分展示研究结果与数据验证；最后是研究结论、创新点总结与未来展望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3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本研究的选题源于[学科领域]在[关键问题]上的理论空白。当前该领域正处于[转型阶段]，[某现象]日益凸显，但现有理论难以解释[复杂关系]。从现实需求看，[行业/政策]面临[具体困境]，传统方法已无法满足发展要求。更重要的是，现有文献多聚焦[单一维度]，忽视了[交互作用/动态过程]，缺乏[方法论]在[情境]下的系统验证，这构成了本研究的理论切入点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4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本研究采用混合研究设计，整合定量与定性方法的优势，遵循'文献挖掘→理论建模→数据采集→实证分析→模型修正→验证应用'的六步闭环技术路线。研究周期共[26]个月，其中实证分析占比最高（35%），体现了研究的实证基础。每个环节均设置明确的质量控制节点，确保研究结论的科学性与普适性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5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研究构建了包含定性探索、定量验证与混合整合的三层方法体系。在定性研究方面，采用半结构化访谈与焦点小组，对[某群体]进行目的性抽样，运用扎根理论进行三级编码；在定量研究方面，开发[某量表]并经预测试修正，采用SPSS/Amos/R进行描述统计、探索性因子分析及结构方程建模；通过数据三角验证和方法论三角验证，交叉印证研究发现，提升结论稳健性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6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本研究首先构建了[某理论模型]，突破了传统[某理论]的[某局限]，建立了[某要素]间的动态关联机制。模型包含[自变量]、[中介变量]与[因变量]三个核心构念，假设[某关系]受到[某调节变量]的边界约束。通过[某数学方法/逻辑推导]，证明了[某命题]，为后续实证检验奠定了理论基础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7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在实验设计部分，研究采用[某实验设计类型]，设置了[某处理条件]。实验材料包括[具体材料/样本]，均来源于[某渠道]并经过[某预处理]。关键实验设备为[某仪器]，参数设置为[某范围]。实验流程遵循[某标准/协议]，通过[某控制措施]确保实验的内部效度与可重复性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8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针对[某技术难题]，研究开发了[某算法/系统]。系统架构采用[某架构模式]，包含[某模块A]、[某模块B]与[某模块C]三个核心组件。算法核心思想是[某思路]，通过[某技术]解决了[某难点]。系统实现采用[某编程语言/开发平台]，关键代码经过[某优化方法]处理，运行效率较传统方法提升[某百分比]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9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研究建立了[某物理现象/过程]的数值仿真模型。采用[某软件/方法]进行离散化处理，网格划分为[某类型]，在[某区域]进行局部加密以提高计算精度。边界条件设置为[某条件]，初始条件为[某状态]。通过[某求解器]进行计算，收敛精度达到[某标准]，计算结果与理论值/实验数据的误差在[某范围]内，验证了模型的可靠性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10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在数据分析部分，首先对样本特征进行描述。研究共纳入有效样本[某数量]，其中[某分组]占[某百分比]，[某分组]占[某百分比]。关键变量的均值为[某数值]，标准差为[某数值]，分布符合[某分布特征]。相关性分析显示，[某变量]与[某变量]呈显著正相关（r=[某数值], p&lt;0.01），为后续回归分析奠定基础。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11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组间差异分析显示，实验组在[某指标]上显著优于对照组（M=[某数值] vs [某数值], t=[某数值], p&lt;0.01）。在[某细分维度]上，[某处理条件]下的结果显著高于[某处理条件]（F=[某数值], p&lt;0.05）。事后检验显示，[某条件]与[某条件]之间存在显著差异（p&lt;0.05），而[某条件]与[某条件]之间差异不显著。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12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趋势分析显示，[某变量]随时间呈现[上升/下降/先升后降]趋势。在[某时间段]内，[某指标]从[某数值]增长至[某数值]，年均增长率为[某百分比]%。特别值得注意的是，在[某时间点]出现明显的[转折/峰值]，这与[某事件/条件]的出现高度吻合。与现有文献报道的[某趋势]相比，本研究发现的[某特征]具有独特性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13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机制分析部分，研究采用结构方程模型检验中介效应。结果显示，[某中介变量]在[某关系]中发挥部分中介作用，中介效应量为[某数值]（Bootstrap 95% CI: [某区间]），占总效应的[某百分比]%。调节效应检验表明，[某调节变量]显著调节[某关系]（β=[某数值], p&lt;0.05），在高水平调节变量下，[某关系]的强度从[某数值]增强至[某数值]。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14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实验结果部分，图A展示了[某现象]，可以观察到[某特征]，这证实了[某假设]。图B显示在[某条件]下，[某现象]更为明显，与理论预测一致。图C对比了[某处理]前后的[某特征]变化，清晰展示了[某机制]的作用效果。这些结果共同支持了[某理论]在[某情境]下的适用性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15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性能评估部分，研究从[某指标A]、[某指标B]与[某指标C]三个维度对[某系统/算法]进行全面测试。如图A所示，在[某测试集/条件]上，本方法的[某指标]达到[某数值]，较[某基准方法]提升[某百分比]%。表X详细对比了不同方法的性能，本方法在[某方面]具有明显优势，但在[某方面]仍有提升空间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16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综上所述，本研究通过[某方法]证实了[某理论假设]，构建了[某理论模型]。主要结论包括：第一，[某核心因素]是预测[某结果]的关键变量；第二，[某机制]在二者间发挥中介作用；第三，该关系受[某边界条件]约束。理论层面，本研究拓展了[某理论]在[某情境]下的适用范围；实践层面，为[某行业]提供了可操作的改进建议。当然，研究也存在样本局限、横截面数据限制等不足，未来将通过[某方法]加以改进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17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本研究在三个层面做出了原创性贡献。理论层面，提出了'[某理论模型]'，突破了传统理论的局限，相关成果发表于[某期刊]，被引[某次数]次。方法层面，开发了[某算法/某量表]，解决了[某技术难题]，获得软件著作权/专利[某编号]。实证层面，首次在[某情境]验证[某理论]，发现[某反直觉现象]，为[某学术争论]提供了决定性证据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18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基于当前研究的发现与局限，未来将从三个维度持续推进。第一，深化机制解析，采用纵向设计追踪[某过程]的动态演变，引入[某生理指标/大数据源]揭示因果时序。第二，拓展理论边界，开展跨文化比较研究，检验模型在不同文化背景下的适用性。第三，推动技术转化，开发[某智能系统/评估工具]，在[某行业]开展大规模应用试点，形成从基础理论到应用实践的完整链条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19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最后，我要向所有给予帮助的人士表示最诚挚的谢意。衷心感谢导师[姓名]教授在选题构思、研究设计、论文撰写各环节的悉心指导与严格要求，其渊博学识、严谨学风与崇高品格将使我终身受益。感谢[某实验室/某团队]的[某老师、同学]在数据采集、技术实现、讨论修改过程中的宝贵建议与热心帮助。感谢[某基金委/某项目]的经费支持，以及[某调查对象/某合作机构]的配合参与。特别感谢家人在攻读学位期间的理解、包容与无私奉献，是他们的支持让我能够专注完成学业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20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以上就是我博士论文答辩的全部内容。在几年的研究过程中，我尽力做到严谨求实、勇于创新，但受限于个人能力与时间，研究中难免存在不足之处。恳请各位专家批评指正，提出宝贵意见，帮助我进一步完善研究工作。谢谢大家！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default-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1.png" Type="http://schemas.openxmlformats.org/officeDocument/2006/relationships/image"/><Relationship Id="rId3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3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2.png" Type="http://schemas.openxmlformats.org/officeDocument/2006/relationships/image"/><Relationship Id="rId3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charts/chart1.xml" Type="http://schemas.openxmlformats.org/officeDocument/2006/relationships/char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notesSlides/notesSlide5.xml" Type="http://schemas.openxmlformats.org/officeDocument/2006/relationships/notesSlide"/></Relationships>
</file>

<file path=ppt/slides/_rels/slide6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3.png" Type="http://schemas.openxmlformats.org/officeDocument/2006/relationships/image"/><Relationship Id="rId3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4.png" Type="http://schemas.openxmlformats.org/officeDocument/2006/relationships/image"/><Relationship Id="rId3" Target="../notesSlides/notesSlide7.xml" Type="http://schemas.openxmlformats.org/officeDocument/2006/relationships/notesSlide"/></Relationships>
</file>

<file path=ppt/slides/_rels/slide8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5.png" Type="http://schemas.openxmlformats.org/officeDocument/2006/relationships/image"/><Relationship Id="rId3" Target="../notesSlides/notesSlide8.xml" Type="http://schemas.openxmlformats.org/officeDocument/2006/relationships/notesSlide"/></Relationships>
</file>

<file path=ppt/slides/_rels/slide9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6.png" Type="http://schemas.openxmlformats.org/officeDocument/2006/relationships/image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notesSlides/notesSlide10.xml" Type="http://schemas.openxmlformats.org/officeDocument/2006/relationships/notesSlide"/></Relationships>
</file>

<file path=ppt/slides/_rels/slide11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charts/chart2.xml" Type="http://schemas.openxmlformats.org/officeDocument/2006/relationships/char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charts/chart3.xml" Type="http://schemas.openxmlformats.org/officeDocument/2006/relationships/char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notesSlides/notesSlide13.xml" Type="http://schemas.openxmlformats.org/officeDocument/2006/relationships/notesSlide"/></Relationships>
</file>

<file path=ppt/slides/_rels/slide14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notesSlides/notesSlide14.xml" Type="http://schemas.openxmlformats.org/officeDocument/2006/relationships/notesSlide"/></Relationships>
</file>

<file path=ppt/slides/_rels/slide15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charts/chart4.xml" Type="http://schemas.openxmlformats.org/officeDocument/2006/relationships/char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notesSlides/notesSlide16.xml" Type="http://schemas.openxmlformats.org/officeDocument/2006/relationships/notesSlide"/></Relationships>
</file>

<file path=ppt/slides/_rels/slide17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notesSlides/notesSlide17.xml" Type="http://schemas.openxmlformats.org/officeDocument/2006/relationships/notesSlide"/></Relationships>
</file>

<file path=ppt/slides/_rels/slide18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notesSlides/notesSlide18.xml" Type="http://schemas.openxmlformats.org/officeDocument/2006/relationships/notesSlide"/></Relationships>
</file>

<file path=ppt/slides/_rels/slide19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notesSlides/notesSlide19.xml" Type="http://schemas.openxmlformats.org/officeDocument/2006/relationships/notesSlide"/></Relationships>
</file>

<file path=ppt/slides/_rels/slide20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7.png" Type="http://schemas.openxmlformats.org/officeDocument/2006/relationships/image"/><Relationship Id="rId3" Target="../notesSlides/notesSlide20.xml" Type="http://schemas.openxmlformats.org/officeDocument/2006/relationships/notesSlide"/><Relationship Id="rIdWatermark" Target="../media/watermark_aigc.png" Type="http://schemas.openxmlformats.org/officeDocument/2006/relationships/image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blipFill rotWithShape="true">
            <a:blip r:embed="rId2">
              <a:alphaModFix amt="100000"/>
              <a:alphaModFix amt="100000"/>
            </a:blip>
            <a:stretch>
              <a:fillRect b="0" l="0" r="0" t="0"/>
            </a:stretch>
          </a:blip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0A1F3D">
              <a:alpha val="40000"/>
            </a:srgbClr>
          </a:solidFill>
          <a:ln>
            <a:headEnd type="none"/>
            <a:tailEnd type="none"/>
          </a:ln>
        </p:spPr>
      </p:sp>
      <p:sp>
        <p:nvSpPr>
          <p:cNvPr id="4" name="TextBox 4"/>
          <p:cNvSpPr txBox="true"/>
          <p:nvPr/>
        </p:nvSpPr>
        <p:spPr>
          <a:xfrm flipH="false" flipV="false" rot="0">
            <a:off x="1314493" y="1630709"/>
            <a:ext cx="9559966" cy="157728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true" i="false" lang="en-US" strike="noStrike" sz="5400">
                <a:ln/>
                <a:solidFill>
                  <a:srgbClr val="F1F3F5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基于XX理论的XX研究</a:t>
            </a:r>
            <a:endParaRPr lang="en-US" sz="1100"/>
          </a:p>
          <a:p>
            <a:pPr algn="ctr"/>
            <a:r>
              <a:rPr b="true" i="false" strike="noStrike" sz="5400">
                <a:ln/>
                <a:solidFill>
                  <a:srgbClr val="F1F3F5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——以XX为例</a:t>
            </a:r>
            <a:endParaRPr/>
          </a:p>
        </p:txBody>
      </p:sp>
      <p:sp>
        <p:nvSpPr>
          <p:cNvPr id="5" name="TextBox 5"/>
          <p:cNvSpPr txBox="true"/>
          <p:nvPr/>
        </p:nvSpPr>
        <p:spPr>
          <a:xfrm flipH="false" flipV="false" rot="0">
            <a:off x="1881535" y="3512791"/>
            <a:ext cx="8425881" cy="17145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false" i="false" lang="en-US" strike="noStrike" sz="1500">
                <a:ln/>
                <a:solidFill>
                  <a:srgbClr val="F1F3F5">
                    <a:alpha val="94901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博士学位论文答辩</a:t>
            </a:r>
            <a:endParaRPr lang="en-US" sz="1100"/>
          </a:p>
          <a:p>
            <a:pPr algn="ctr"/>
            <a:r>
              <a:rPr b="false" i="false" strike="noStrike" sz="1500">
                <a:ln/>
                <a:solidFill>
                  <a:srgbClr val="F1F3F5">
                    <a:alpha val="94901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答辩人：[姓名] | 指导教师：[导师姓名]教授</a:t>
            </a:r>
            <a:endParaRPr/>
          </a:p>
          <a:p>
            <a:pPr algn="ctr"/>
            <a:r>
              <a:rPr b="false" i="false" strike="noStrike" sz="1500">
                <a:ln/>
                <a:solidFill>
                  <a:srgbClr val="F1F3F5">
                    <a:alpha val="94901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学科专业：[具体学科] | 培养单位：[学校名称][学院名称]</a:t>
            </a:r>
            <a:endParaRPr/>
          </a:p>
          <a:p>
            <a:pPr algn="ctr"/>
            <a:r>
              <a:rPr b="false" i="false" strike="noStrike" sz="1500">
                <a:ln/>
                <a:solidFill>
                  <a:srgbClr val="F1F3F5">
                    <a:alpha val="94901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答辩日期：202X年X月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true"/>
          <p:nvPr/>
        </p:nvSpPr>
        <p:spPr>
          <a:xfrm flipH="false" flipV="false" rot="0">
            <a:off x="457086" y="2710904"/>
            <a:ext cx="4507323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Contents</a:t>
            </a:r>
            <a:endParaRPr lang="en-US" sz="1100"/>
          </a:p>
        </p:txBody>
      </p:sp>
      <p:sp>
        <p:nvSpPr>
          <p:cNvPr id="4" name="TextBox 4"/>
          <p:cNvSpPr txBox="true"/>
          <p:nvPr/>
        </p:nvSpPr>
        <p:spPr>
          <a:xfrm flipH="false" flipV="false" rot="0">
            <a:off x="457086" y="3082379"/>
            <a:ext cx="4507323" cy="5905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42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汇报提纲</a:t>
            </a:r>
            <a:endParaRPr lang="en-US" sz="1100"/>
          </a:p>
        </p:txBody>
      </p:sp>
      <p:sp>
        <p:nvSpPr>
          <p:cNvPr id="5" name="TextBox 5"/>
          <p:cNvSpPr txBox="true"/>
          <p:nvPr/>
        </p:nvSpPr>
        <p:spPr>
          <a:xfrm flipH="false" flipV="false" rot="0">
            <a:off x="457086" y="3954809"/>
            <a:ext cx="4056487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7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理工科博士论文答辩通用模板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 flipH="false" flipV="false" rot="0">
            <a:off x="5421494" y="1517600"/>
            <a:ext cx="6310222" cy="9525"/>
          </a:xfrm>
          <a:prstGeom prst="line">
            <a:avLst/>
          </a:prstGeom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7" name="TextBox 7"/>
          <p:cNvSpPr txBox="true"/>
          <p:nvPr/>
        </p:nvSpPr>
        <p:spPr>
          <a:xfrm flipH="false" flipV="false" rot="0">
            <a:off x="5421494" y="1155650"/>
            <a:ext cx="26663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false" i="false" lang="en-US" strike="noStrike" sz="1000">
                <a:ln/>
                <a:solidFill>
                  <a:srgbClr val="0A1F3D">
                    <a:alpha val="4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01</a:t>
            </a:r>
            <a:endParaRPr lang="en-US" sz="1100"/>
          </a:p>
        </p:txBody>
      </p:sp>
      <p:sp>
        <p:nvSpPr>
          <p:cNvPr id="8" name="TextBox 8"/>
          <p:cNvSpPr txBox="true"/>
          <p:nvPr/>
        </p:nvSpPr>
        <p:spPr>
          <a:xfrm flipH="false" flipV="false" rot="0">
            <a:off x="5840490" y="1088975"/>
            <a:ext cx="5891228" cy="2381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6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研究背景与问题提出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 flipH="false" flipV="false" rot="0">
            <a:off x="5421494" y="2587526"/>
            <a:ext cx="6310222" cy="9525"/>
          </a:xfrm>
          <a:prstGeom prst="line">
            <a:avLst/>
          </a:prstGeom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0" name="TextBox 10"/>
          <p:cNvSpPr txBox="true"/>
          <p:nvPr/>
        </p:nvSpPr>
        <p:spPr>
          <a:xfrm flipH="false" flipV="false" rot="0">
            <a:off x="5421494" y="2225576"/>
            <a:ext cx="26663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false" i="false" lang="en-US" strike="noStrike" sz="1000">
                <a:ln/>
                <a:solidFill>
                  <a:srgbClr val="0A1F3D">
                    <a:alpha val="4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02</a:t>
            </a:r>
            <a:endParaRPr lang="en-US" sz="1100"/>
          </a:p>
        </p:txBody>
      </p:sp>
      <p:sp>
        <p:nvSpPr>
          <p:cNvPr id="11" name="TextBox 11"/>
          <p:cNvSpPr txBox="true"/>
          <p:nvPr/>
        </p:nvSpPr>
        <p:spPr>
          <a:xfrm flipH="false" flipV="false" rot="0">
            <a:off x="5840490" y="2158901"/>
            <a:ext cx="5891228" cy="2381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6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研究设计与技术路线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 flipH="false" flipV="false" rot="0">
            <a:off x="5421494" y="3657600"/>
            <a:ext cx="6310222" cy="9525"/>
          </a:xfrm>
          <a:prstGeom prst="line">
            <a:avLst/>
          </a:prstGeom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3" name="TextBox 13"/>
          <p:cNvSpPr txBox="true"/>
          <p:nvPr/>
        </p:nvSpPr>
        <p:spPr>
          <a:xfrm flipH="false" flipV="false" rot="0">
            <a:off x="5421494" y="3295650"/>
            <a:ext cx="26663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false" i="false" lang="en-US" strike="noStrike" sz="1000">
                <a:ln/>
                <a:solidFill>
                  <a:srgbClr val="0A1F3D">
                    <a:alpha val="4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03</a:t>
            </a:r>
            <a:endParaRPr lang="en-US" sz="1100"/>
          </a:p>
        </p:txBody>
      </p:sp>
      <p:sp>
        <p:nvSpPr>
          <p:cNvPr id="14" name="TextBox 14"/>
          <p:cNvSpPr txBox="true"/>
          <p:nvPr/>
        </p:nvSpPr>
        <p:spPr>
          <a:xfrm flipH="false" flipV="false" rot="0">
            <a:off x="5840490" y="3228975"/>
            <a:ext cx="5891228" cy="2381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6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研究内容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flipH="false" flipV="false" rot="0">
            <a:off x="5421494" y="4727525"/>
            <a:ext cx="6310222" cy="9525"/>
          </a:xfrm>
          <a:prstGeom prst="line">
            <a:avLst/>
          </a:prstGeom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6" name="TextBox 16"/>
          <p:cNvSpPr txBox="true"/>
          <p:nvPr/>
        </p:nvSpPr>
        <p:spPr>
          <a:xfrm flipH="false" flipV="false" rot="0">
            <a:off x="5421494" y="4365575"/>
            <a:ext cx="26663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false" i="false" lang="en-US" strike="noStrike" sz="1000">
                <a:ln/>
                <a:solidFill>
                  <a:srgbClr val="0A1F3D">
                    <a:alpha val="4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04</a:t>
            </a:r>
            <a:endParaRPr lang="en-US" sz="1100"/>
          </a:p>
        </p:txBody>
      </p:sp>
      <p:sp>
        <p:nvSpPr>
          <p:cNvPr id="17" name="TextBox 17"/>
          <p:cNvSpPr txBox="true"/>
          <p:nvPr/>
        </p:nvSpPr>
        <p:spPr>
          <a:xfrm flipH="false" flipV="false" rot="0">
            <a:off x="5840490" y="4298900"/>
            <a:ext cx="5891228" cy="2381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6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研究结果与验证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 flipH="false" flipV="false" rot="0">
            <a:off x="5421494" y="5797451"/>
            <a:ext cx="6310222" cy="9525"/>
          </a:xfrm>
          <a:prstGeom prst="line">
            <a:avLst/>
          </a:prstGeom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9" name="TextBox 19"/>
          <p:cNvSpPr txBox="true"/>
          <p:nvPr/>
        </p:nvSpPr>
        <p:spPr>
          <a:xfrm flipH="false" flipV="false" rot="0">
            <a:off x="5421494" y="5435501"/>
            <a:ext cx="26663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false" i="false" lang="en-US" strike="noStrike" sz="1000">
                <a:ln/>
                <a:solidFill>
                  <a:srgbClr val="0A1F3D">
                    <a:alpha val="4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05</a:t>
            </a:r>
            <a:endParaRPr lang="en-US" sz="1100"/>
          </a:p>
        </p:txBody>
      </p:sp>
      <p:sp>
        <p:nvSpPr>
          <p:cNvPr id="20" name="TextBox 20"/>
          <p:cNvSpPr txBox="true"/>
          <p:nvPr/>
        </p:nvSpPr>
        <p:spPr>
          <a:xfrm flipH="false" flipV="false" rot="0">
            <a:off x="5840490" y="5368826"/>
            <a:ext cx="5891228" cy="2381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6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结论与展望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true"/>
          <p:nvPr/>
        </p:nvSpPr>
        <p:spPr>
          <a:xfrm flipH="false" flipV="false" rot="0"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RESEARCH BACKGROUND</a:t>
            </a:r>
            <a:endParaRPr lang="en-US" sz="1100"/>
          </a:p>
        </p:txBody>
      </p:sp>
      <p:sp>
        <p:nvSpPr>
          <p:cNvPr id="4" name="TextBox 4"/>
          <p:cNvSpPr txBox="true"/>
          <p:nvPr/>
        </p:nvSpPr>
        <p:spPr>
          <a:xfrm flipH="false" flipV="false" rot="0">
            <a:off x="457086" y="752475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30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研究背景与问题提出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flipH="false" flipV="false" rot="0">
            <a:off x="457086" y="1428750"/>
            <a:ext cx="6399200" cy="1081683"/>
          </a:xfrm>
          <a:prstGeom prst="rect">
            <a:avLst/>
          </a:prstGeom>
          <a:solidFill>
            <a:srgbClr val="E8EBE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6" name="AutoShape 6"/>
          <p:cNvSpPr/>
          <p:nvPr/>
        </p:nvSpPr>
        <p:spPr>
          <a:xfrm flipH="false" flipV="false" rot="0">
            <a:off x="457086" y="1428750"/>
            <a:ext cx="9522" cy="1081683"/>
          </a:xfrm>
          <a:prstGeom prst="line">
            <a:avLst/>
          </a:prstGeom>
          <a:ln w="19050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7" name="TextBox 7"/>
          <p:cNvSpPr txBox="true"/>
          <p:nvPr/>
        </p:nvSpPr>
        <p:spPr>
          <a:xfrm flipH="false" flipV="false" rot="0">
            <a:off x="704673" y="1628775"/>
            <a:ext cx="6151612" cy="67984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本研究针对[学科领域]在[关键科学问题]上的理论空白与现实痛点，响应[国家战略/行业需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求]，通过构建跨学科整合分析框架，旨在揭示[机制]的内在规律，为[实践领域]的科学决</a:t>
            </a:r>
            <a:endParaRPr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策与政策制定提供理论依据与实证支撑。</a:t>
            </a:r>
            <a:endParaRPr/>
          </a:p>
        </p:txBody>
      </p:sp>
      <p:sp>
        <p:nvSpPr>
          <p:cNvPr id="8" name="AutoShape 8"/>
          <p:cNvSpPr/>
          <p:nvPr/>
        </p:nvSpPr>
        <p:spPr>
          <a:xfrm flipH="false" flipV="false" rot="0">
            <a:off x="457086" y="2758083"/>
            <a:ext cx="228543" cy="228600"/>
          </a:xfrm>
          <a:prstGeom prst="ellipse">
            <a:avLst/>
          </a:pr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 flipH="false" flipV="false" rot="0">
            <a:off x="514222" y="2815233"/>
            <a:ext cx="114271" cy="114300"/>
          </a:xfrm>
          <a:custGeom>
            <a:rect b="b" l="l" r="r" t="t"/>
            <a:pathLst>
              <a:path h="10000" w="9998">
                <a:moveTo>
                  <a:pt x="2564" y="0"/>
                </a:moveTo>
                <a:lnTo>
                  <a:pt x="7495" y="0"/>
                </a:lnTo>
                <a:lnTo>
                  <a:pt x="7495" y="1000"/>
                </a:lnTo>
                <a:lnTo>
                  <a:pt x="6879" y="1000"/>
                </a:lnTo>
                <a:lnTo>
                  <a:pt x="6879" y="2620"/>
                </a:lnTo>
                <a:cubicBezTo>
                  <a:pt x="6879" y="3206"/>
                  <a:pt x="7031" y="3766"/>
                  <a:pt x="7335" y="4300"/>
                </a:cubicBezTo>
                <a:lnTo>
                  <a:pt x="9973" y="8940"/>
                </a:lnTo>
                <a:cubicBezTo>
                  <a:pt x="10080" y="9126"/>
                  <a:pt x="10088" y="9316"/>
                  <a:pt x="9998" y="9510"/>
                </a:cubicBezTo>
                <a:cubicBezTo>
                  <a:pt x="9907" y="9703"/>
                  <a:pt x="9747" y="9843"/>
                  <a:pt x="9517" y="9930"/>
                </a:cubicBezTo>
                <a:cubicBezTo>
                  <a:pt x="9393" y="9976"/>
                  <a:pt x="9266" y="10000"/>
                  <a:pt x="9135" y="10000"/>
                </a:cubicBezTo>
                <a:lnTo>
                  <a:pt x="925" y="10000"/>
                </a:lnTo>
                <a:cubicBezTo>
                  <a:pt x="669" y="10000"/>
                  <a:pt x="451" y="9926"/>
                  <a:pt x="271" y="9780"/>
                </a:cubicBezTo>
                <a:cubicBezTo>
                  <a:pt x="90" y="9633"/>
                  <a:pt x="0" y="9456"/>
                  <a:pt x="0" y="9250"/>
                </a:cubicBezTo>
                <a:cubicBezTo>
                  <a:pt x="0" y="9143"/>
                  <a:pt x="28" y="9040"/>
                  <a:pt x="86" y="8940"/>
                </a:cubicBezTo>
                <a:lnTo>
                  <a:pt x="2724" y="4300"/>
                </a:lnTo>
                <a:cubicBezTo>
                  <a:pt x="3028" y="3766"/>
                  <a:pt x="3181" y="3206"/>
                  <a:pt x="3181" y="2620"/>
                </a:cubicBezTo>
                <a:lnTo>
                  <a:pt x="3181" y="1000"/>
                </a:lnTo>
                <a:lnTo>
                  <a:pt x="2564" y="1000"/>
                </a:lnTo>
                <a:lnTo>
                  <a:pt x="2564" y="0"/>
                </a:lnTo>
                <a:moveTo>
                  <a:pt x="5880" y="4000"/>
                </a:moveTo>
                <a:lnTo>
                  <a:pt x="4179" y="4000"/>
                </a:lnTo>
                <a:cubicBezTo>
                  <a:pt x="4113" y="4180"/>
                  <a:pt x="4035" y="4360"/>
                  <a:pt x="3945" y="4540"/>
                </a:cubicBezTo>
                <a:lnTo>
                  <a:pt x="3846" y="4720"/>
                </a:lnTo>
                <a:lnTo>
                  <a:pt x="1405" y="9000"/>
                </a:lnTo>
                <a:lnTo>
                  <a:pt x="8654" y="9000"/>
                </a:lnTo>
                <a:lnTo>
                  <a:pt x="6213" y="4720"/>
                </a:lnTo>
                <a:cubicBezTo>
                  <a:pt x="6081" y="4486"/>
                  <a:pt x="5970" y="4246"/>
                  <a:pt x="5880" y="4000"/>
                </a:cubicBezTo>
                <a:moveTo>
                  <a:pt x="4413" y="1000"/>
                </a:moveTo>
                <a:lnTo>
                  <a:pt x="4413" y="2620"/>
                </a:lnTo>
                <a:cubicBezTo>
                  <a:pt x="4413" y="2746"/>
                  <a:pt x="4409" y="2873"/>
                  <a:pt x="4401" y="3000"/>
                </a:cubicBezTo>
                <a:lnTo>
                  <a:pt x="5659" y="3000"/>
                </a:lnTo>
                <a:lnTo>
                  <a:pt x="5646" y="2820"/>
                </a:lnTo>
                <a:lnTo>
                  <a:pt x="5646" y="2620"/>
                </a:lnTo>
                <a:lnTo>
                  <a:pt x="5646" y="1000"/>
                </a:lnTo>
              </a:path>
            </a:pathLst>
          </a:cu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true"/>
          <p:nvPr/>
        </p:nvSpPr>
        <p:spPr>
          <a:xfrm flipH="false" flipV="false" rot="0">
            <a:off x="799899" y="2777133"/>
            <a:ext cx="6056386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学科背景：</a:t>
            </a:r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当前[某领域]正处于[转型阶段]，[某现象]日益凸显，但现有理论难以解释[某复杂关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系]，亟需引入新的理论视角进行分析与建模</a:t>
            </a:r>
            <a:endParaRPr/>
          </a:p>
        </p:txBody>
      </p:sp>
      <p:sp>
        <p:nvSpPr>
          <p:cNvPr id="11" name="AutoShape 11"/>
          <p:cNvSpPr/>
          <p:nvPr/>
        </p:nvSpPr>
        <p:spPr>
          <a:xfrm flipH="false" flipV="false" rot="0">
            <a:off x="457086" y="3396258"/>
            <a:ext cx="228543" cy="228600"/>
          </a:xfrm>
          <a:prstGeom prst="ellipse">
            <a:avLst/>
          </a:pr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 flipH="false" flipV="false" rot="0">
            <a:off x="514222" y="3453408"/>
            <a:ext cx="114271" cy="114300"/>
          </a:xfrm>
          <a:custGeom>
            <a:rect b="b" l="l" r="r" t="t"/>
            <a:pathLst>
              <a:path h="10000" w="9998">
                <a:moveTo>
                  <a:pt x="1054" y="5365"/>
                </a:moveTo>
                <a:cubicBezTo>
                  <a:pt x="1054" y="4565"/>
                  <a:pt x="1223" y="3800"/>
                  <a:pt x="1561" y="3071"/>
                </a:cubicBezTo>
                <a:cubicBezTo>
                  <a:pt x="1891" y="2367"/>
                  <a:pt x="2355" y="1748"/>
                  <a:pt x="2953" y="1214"/>
                </a:cubicBezTo>
                <a:cubicBezTo>
                  <a:pt x="3550" y="680"/>
                  <a:pt x="4232" y="275"/>
                  <a:pt x="4999" y="0"/>
                </a:cubicBezTo>
                <a:cubicBezTo>
                  <a:pt x="5765" y="275"/>
                  <a:pt x="6447" y="680"/>
                  <a:pt x="7045" y="1214"/>
                </a:cubicBezTo>
                <a:cubicBezTo>
                  <a:pt x="7642" y="1748"/>
                  <a:pt x="8106" y="2367"/>
                  <a:pt x="8437" y="3071"/>
                </a:cubicBezTo>
                <a:cubicBezTo>
                  <a:pt x="8775" y="3800"/>
                  <a:pt x="8944" y="4565"/>
                  <a:pt x="8944" y="5365"/>
                </a:cubicBezTo>
                <a:cubicBezTo>
                  <a:pt x="8944" y="5755"/>
                  <a:pt x="8902" y="6138"/>
                  <a:pt x="8820" y="6516"/>
                </a:cubicBezTo>
                <a:lnTo>
                  <a:pt x="9913" y="7390"/>
                </a:lnTo>
                <a:cubicBezTo>
                  <a:pt x="9958" y="7428"/>
                  <a:pt x="9986" y="7474"/>
                  <a:pt x="9998" y="7529"/>
                </a:cubicBezTo>
                <a:cubicBezTo>
                  <a:pt x="10009" y="7583"/>
                  <a:pt x="10000" y="7635"/>
                  <a:pt x="9970" y="7687"/>
                </a:cubicBezTo>
                <a:lnTo>
                  <a:pt x="8561" y="9875"/>
                </a:lnTo>
                <a:cubicBezTo>
                  <a:pt x="8523" y="9933"/>
                  <a:pt x="8466" y="9971"/>
                  <a:pt x="8392" y="9990"/>
                </a:cubicBezTo>
                <a:cubicBezTo>
                  <a:pt x="8316" y="10009"/>
                  <a:pt x="8245" y="10003"/>
                  <a:pt x="8178" y="9971"/>
                </a:cubicBezTo>
                <a:cubicBezTo>
                  <a:pt x="8155" y="9965"/>
                  <a:pt x="8132" y="9952"/>
                  <a:pt x="8110" y="9933"/>
                </a:cubicBezTo>
                <a:lnTo>
                  <a:pt x="6859" y="8858"/>
                </a:lnTo>
                <a:cubicBezTo>
                  <a:pt x="6746" y="8768"/>
                  <a:pt x="6611" y="8724"/>
                  <a:pt x="6453" y="8724"/>
                </a:cubicBezTo>
                <a:lnTo>
                  <a:pt x="3545" y="8724"/>
                </a:lnTo>
                <a:cubicBezTo>
                  <a:pt x="3387" y="8724"/>
                  <a:pt x="3251" y="8768"/>
                  <a:pt x="3139" y="8858"/>
                </a:cubicBezTo>
                <a:lnTo>
                  <a:pt x="1888" y="9933"/>
                </a:lnTo>
                <a:cubicBezTo>
                  <a:pt x="1828" y="9977"/>
                  <a:pt x="1760" y="10000"/>
                  <a:pt x="1685" y="10000"/>
                </a:cubicBezTo>
                <a:cubicBezTo>
                  <a:pt x="1609" y="10000"/>
                  <a:pt x="1542" y="9977"/>
                  <a:pt x="1482" y="9933"/>
                </a:cubicBezTo>
                <a:cubicBezTo>
                  <a:pt x="1467" y="9920"/>
                  <a:pt x="1452" y="9901"/>
                  <a:pt x="1437" y="9875"/>
                </a:cubicBezTo>
                <a:lnTo>
                  <a:pt x="28" y="7687"/>
                </a:lnTo>
                <a:cubicBezTo>
                  <a:pt x="-2" y="7635"/>
                  <a:pt x="-11" y="7583"/>
                  <a:pt x="0" y="7529"/>
                </a:cubicBezTo>
                <a:cubicBezTo>
                  <a:pt x="11" y="7474"/>
                  <a:pt x="39" y="7428"/>
                  <a:pt x="85" y="7390"/>
                </a:cubicBezTo>
                <a:lnTo>
                  <a:pt x="1178" y="6516"/>
                </a:lnTo>
                <a:cubicBezTo>
                  <a:pt x="1095" y="6138"/>
                  <a:pt x="1054" y="5755"/>
                  <a:pt x="1054" y="5365"/>
                </a:cubicBezTo>
                <a:moveTo>
                  <a:pt x="1336" y="7706"/>
                </a:moveTo>
                <a:lnTo>
                  <a:pt x="1888" y="8570"/>
                </a:lnTo>
                <a:lnTo>
                  <a:pt x="2350" y="8186"/>
                </a:lnTo>
                <a:cubicBezTo>
                  <a:pt x="2508" y="8052"/>
                  <a:pt x="2690" y="7948"/>
                  <a:pt x="2897" y="7874"/>
                </a:cubicBezTo>
                <a:cubicBezTo>
                  <a:pt x="3103" y="7800"/>
                  <a:pt x="3319" y="7764"/>
                  <a:pt x="3545" y="7764"/>
                </a:cubicBezTo>
                <a:lnTo>
                  <a:pt x="6453" y="7764"/>
                </a:lnTo>
                <a:cubicBezTo>
                  <a:pt x="6678" y="7764"/>
                  <a:pt x="6894" y="7800"/>
                  <a:pt x="7101" y="7874"/>
                </a:cubicBezTo>
                <a:cubicBezTo>
                  <a:pt x="7307" y="7948"/>
                  <a:pt x="7490" y="8052"/>
                  <a:pt x="7648" y="8186"/>
                </a:cubicBezTo>
                <a:lnTo>
                  <a:pt x="8110" y="8570"/>
                </a:lnTo>
                <a:lnTo>
                  <a:pt x="8662" y="7706"/>
                </a:lnTo>
                <a:lnTo>
                  <a:pt x="8042" y="7217"/>
                </a:lnTo>
                <a:cubicBezTo>
                  <a:pt x="7906" y="7101"/>
                  <a:pt x="7809" y="6967"/>
                  <a:pt x="7749" y="6814"/>
                </a:cubicBezTo>
                <a:cubicBezTo>
                  <a:pt x="7689" y="6660"/>
                  <a:pt x="7677" y="6503"/>
                  <a:pt x="7715" y="6344"/>
                </a:cubicBezTo>
                <a:cubicBezTo>
                  <a:pt x="7783" y="6017"/>
                  <a:pt x="7817" y="5691"/>
                  <a:pt x="7817" y="5365"/>
                </a:cubicBezTo>
                <a:cubicBezTo>
                  <a:pt x="7817" y="4750"/>
                  <a:pt x="7700" y="4161"/>
                  <a:pt x="7468" y="3599"/>
                </a:cubicBezTo>
                <a:cubicBezTo>
                  <a:pt x="7234" y="3049"/>
                  <a:pt x="6905" y="2554"/>
                  <a:pt x="6481" y="2116"/>
                </a:cubicBezTo>
                <a:cubicBezTo>
                  <a:pt x="6056" y="1678"/>
                  <a:pt x="5562" y="1327"/>
                  <a:pt x="4999" y="1065"/>
                </a:cubicBezTo>
                <a:cubicBezTo>
                  <a:pt x="4435" y="1327"/>
                  <a:pt x="3941" y="1678"/>
                  <a:pt x="3517" y="2116"/>
                </a:cubicBezTo>
                <a:cubicBezTo>
                  <a:pt x="3092" y="2554"/>
                  <a:pt x="2763" y="3049"/>
                  <a:pt x="2530" y="3599"/>
                </a:cubicBezTo>
                <a:cubicBezTo>
                  <a:pt x="2297" y="4161"/>
                  <a:pt x="2181" y="4750"/>
                  <a:pt x="2181" y="5365"/>
                </a:cubicBezTo>
                <a:cubicBezTo>
                  <a:pt x="2181" y="5691"/>
                  <a:pt x="2215" y="6017"/>
                  <a:pt x="2283" y="6344"/>
                </a:cubicBezTo>
                <a:cubicBezTo>
                  <a:pt x="2320" y="6503"/>
                  <a:pt x="2309" y="6660"/>
                  <a:pt x="2249" y="6814"/>
                </a:cubicBezTo>
                <a:cubicBezTo>
                  <a:pt x="2189" y="6967"/>
                  <a:pt x="2091" y="7101"/>
                  <a:pt x="1956" y="7217"/>
                </a:cubicBezTo>
                <a:lnTo>
                  <a:pt x="1336" y="7706"/>
                </a:lnTo>
                <a:moveTo>
                  <a:pt x="4999" y="5365"/>
                </a:moveTo>
                <a:cubicBezTo>
                  <a:pt x="4796" y="5365"/>
                  <a:pt x="4608" y="5321"/>
                  <a:pt x="4435" y="5235"/>
                </a:cubicBezTo>
                <a:cubicBezTo>
                  <a:pt x="4262" y="5149"/>
                  <a:pt x="4125" y="5032"/>
                  <a:pt x="4024" y="4885"/>
                </a:cubicBezTo>
                <a:cubicBezTo>
                  <a:pt x="3922" y="4737"/>
                  <a:pt x="3872" y="4577"/>
                  <a:pt x="3872" y="4405"/>
                </a:cubicBezTo>
                <a:cubicBezTo>
                  <a:pt x="3872" y="4232"/>
                  <a:pt x="3922" y="4072"/>
                  <a:pt x="4024" y="3925"/>
                </a:cubicBezTo>
                <a:cubicBezTo>
                  <a:pt x="4125" y="3777"/>
                  <a:pt x="4262" y="3661"/>
                  <a:pt x="4435" y="3575"/>
                </a:cubicBezTo>
                <a:cubicBezTo>
                  <a:pt x="4608" y="3488"/>
                  <a:pt x="4796" y="3445"/>
                  <a:pt x="4999" y="3445"/>
                </a:cubicBezTo>
                <a:cubicBezTo>
                  <a:pt x="5201" y="3445"/>
                  <a:pt x="5389" y="3488"/>
                  <a:pt x="5563" y="3575"/>
                </a:cubicBezTo>
                <a:cubicBezTo>
                  <a:pt x="5735" y="3661"/>
                  <a:pt x="5872" y="3777"/>
                  <a:pt x="5974" y="3925"/>
                </a:cubicBezTo>
                <a:cubicBezTo>
                  <a:pt x="6075" y="4072"/>
                  <a:pt x="6126" y="4232"/>
                  <a:pt x="6126" y="4405"/>
                </a:cubicBezTo>
                <a:cubicBezTo>
                  <a:pt x="6126" y="4577"/>
                  <a:pt x="6075" y="4737"/>
                  <a:pt x="5974" y="4885"/>
                </a:cubicBezTo>
                <a:cubicBezTo>
                  <a:pt x="5872" y="5032"/>
                  <a:pt x="5735" y="5149"/>
                  <a:pt x="5563" y="5235"/>
                </a:cubicBezTo>
                <a:cubicBezTo>
                  <a:pt x="5389" y="5321"/>
                  <a:pt x="5201" y="5365"/>
                  <a:pt x="4999" y="5365"/>
                </a:cubicBezTo>
              </a:path>
            </a:pathLst>
          </a:cu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3" name="TextBox 13"/>
          <p:cNvSpPr txBox="true"/>
          <p:nvPr/>
        </p:nvSpPr>
        <p:spPr>
          <a:xfrm flipH="false" flipV="false" rot="0">
            <a:off x="799899" y="3415308"/>
            <a:ext cx="6092988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现实需求：</a:t>
            </a:r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[某行业/政策领域]面临[具体困境，如效率瓶颈、公平缺失或可持续发展压力]，实践经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验表明传统[某方法]已无法满足[某发展要求]</a:t>
            </a:r>
            <a:endParaRPr/>
          </a:p>
        </p:txBody>
      </p:sp>
      <p:sp>
        <p:nvSpPr>
          <p:cNvPr id="14" name="AutoShape 14"/>
          <p:cNvSpPr/>
          <p:nvPr/>
        </p:nvSpPr>
        <p:spPr>
          <a:xfrm flipH="false" flipV="false" rot="0">
            <a:off x="457086" y="4034433"/>
            <a:ext cx="228543" cy="228600"/>
          </a:xfrm>
          <a:prstGeom prst="ellipse">
            <a:avLst/>
          </a:pr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AutoShape 15"/>
          <p:cNvSpPr/>
          <p:nvPr/>
        </p:nvSpPr>
        <p:spPr>
          <a:xfrm flipH="false" flipV="false" rot="0">
            <a:off x="514222" y="4091583"/>
            <a:ext cx="114271" cy="114300"/>
          </a:xfrm>
          <a:custGeom>
            <a:rect b="b" l="l" r="r" t="t"/>
            <a:pathLst>
              <a:path h="10000" w="9998">
                <a:moveTo>
                  <a:pt x="9498" y="9000"/>
                </a:moveTo>
                <a:lnTo>
                  <a:pt x="5499" y="9000"/>
                </a:lnTo>
                <a:lnTo>
                  <a:pt x="5499" y="10000"/>
                </a:lnTo>
                <a:lnTo>
                  <a:pt x="4499" y="10000"/>
                </a:lnTo>
                <a:lnTo>
                  <a:pt x="4499" y="9000"/>
                </a:lnTo>
                <a:lnTo>
                  <a:pt x="500" y="9000"/>
                </a:lnTo>
                <a:cubicBezTo>
                  <a:pt x="360" y="9000"/>
                  <a:pt x="241" y="8951"/>
                  <a:pt x="145" y="8855"/>
                </a:cubicBezTo>
                <a:cubicBezTo>
                  <a:pt x="48" y="8758"/>
                  <a:pt x="0" y="8640"/>
                  <a:pt x="0" y="8500"/>
                </a:cubicBezTo>
                <a:lnTo>
                  <a:pt x="0" y="500"/>
                </a:lnTo>
                <a:cubicBezTo>
                  <a:pt x="0" y="360"/>
                  <a:pt x="48" y="241"/>
                  <a:pt x="145" y="145"/>
                </a:cubicBezTo>
                <a:cubicBezTo>
                  <a:pt x="241" y="48"/>
                  <a:pt x="360" y="0"/>
                  <a:pt x="500" y="0"/>
                </a:cubicBezTo>
                <a:lnTo>
                  <a:pt x="3499" y="0"/>
                </a:lnTo>
                <a:cubicBezTo>
                  <a:pt x="3792" y="0"/>
                  <a:pt x="4069" y="60"/>
                  <a:pt x="4329" y="180"/>
                </a:cubicBezTo>
                <a:cubicBezTo>
                  <a:pt x="4589" y="300"/>
                  <a:pt x="4812" y="466"/>
                  <a:pt x="4999" y="680"/>
                </a:cubicBezTo>
                <a:cubicBezTo>
                  <a:pt x="5185" y="466"/>
                  <a:pt x="5409" y="300"/>
                  <a:pt x="5669" y="180"/>
                </a:cubicBezTo>
                <a:cubicBezTo>
                  <a:pt x="5929" y="60"/>
                  <a:pt x="6205" y="0"/>
                  <a:pt x="6499" y="0"/>
                </a:cubicBezTo>
                <a:lnTo>
                  <a:pt x="9498" y="0"/>
                </a:lnTo>
                <a:cubicBezTo>
                  <a:pt x="9638" y="0"/>
                  <a:pt x="9756" y="48"/>
                  <a:pt x="9853" y="145"/>
                </a:cubicBezTo>
                <a:cubicBezTo>
                  <a:pt x="9949" y="241"/>
                  <a:pt x="9998" y="360"/>
                  <a:pt x="9998" y="500"/>
                </a:cubicBezTo>
                <a:lnTo>
                  <a:pt x="9998" y="8500"/>
                </a:lnTo>
                <a:cubicBezTo>
                  <a:pt x="9998" y="8640"/>
                  <a:pt x="9949" y="8758"/>
                  <a:pt x="9853" y="8855"/>
                </a:cubicBezTo>
                <a:cubicBezTo>
                  <a:pt x="9756" y="8951"/>
                  <a:pt x="9638" y="9000"/>
                  <a:pt x="9498" y="9000"/>
                </a:cubicBezTo>
                <a:moveTo>
                  <a:pt x="5499" y="8000"/>
                </a:moveTo>
                <a:lnTo>
                  <a:pt x="8998" y="8000"/>
                </a:lnTo>
                <a:lnTo>
                  <a:pt x="8998" y="1000"/>
                </a:lnTo>
                <a:lnTo>
                  <a:pt x="6499" y="1000"/>
                </a:lnTo>
                <a:cubicBezTo>
                  <a:pt x="6319" y="1000"/>
                  <a:pt x="6152" y="1045"/>
                  <a:pt x="5999" y="1135"/>
                </a:cubicBezTo>
                <a:cubicBezTo>
                  <a:pt x="5845" y="1225"/>
                  <a:pt x="5724" y="1346"/>
                  <a:pt x="5634" y="1500"/>
                </a:cubicBezTo>
                <a:cubicBezTo>
                  <a:pt x="5544" y="1653"/>
                  <a:pt x="5499" y="1820"/>
                  <a:pt x="5499" y="2000"/>
                </a:cubicBezTo>
                <a:lnTo>
                  <a:pt x="5499" y="8000"/>
                </a:lnTo>
                <a:moveTo>
                  <a:pt x="1000" y="8000"/>
                </a:moveTo>
                <a:lnTo>
                  <a:pt x="4499" y="8000"/>
                </a:lnTo>
                <a:lnTo>
                  <a:pt x="4499" y="2000"/>
                </a:lnTo>
                <a:cubicBezTo>
                  <a:pt x="4499" y="1820"/>
                  <a:pt x="4454" y="1653"/>
                  <a:pt x="4364" y="1500"/>
                </a:cubicBezTo>
                <a:cubicBezTo>
                  <a:pt x="4274" y="1346"/>
                  <a:pt x="4152" y="1225"/>
                  <a:pt x="3999" y="1135"/>
                </a:cubicBezTo>
                <a:cubicBezTo>
                  <a:pt x="3845" y="1045"/>
                  <a:pt x="3679" y="1000"/>
                  <a:pt x="3499" y="1000"/>
                </a:cubicBezTo>
                <a:lnTo>
                  <a:pt x="1000" y="1000"/>
                </a:lnTo>
              </a:path>
            </a:pathLst>
          </a:cu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6" name="TextBox 16"/>
          <p:cNvSpPr txBox="true"/>
          <p:nvPr/>
        </p:nvSpPr>
        <p:spPr>
          <a:xfrm flipH="false" flipV="false" rot="0">
            <a:off x="799899" y="4053483"/>
            <a:ext cx="6056386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理论缺口：</a:t>
            </a:r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现有文献多聚焦[某单一维度]，忽视了[某交互作用或动态过程]，缺乏[某方法论]在[某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情境]下的系统验证与跨文化比较研究</a:t>
            </a:r>
            <a:endParaRPr/>
          </a:p>
        </p:txBody>
      </p:sp>
      <p:sp>
        <p:nvSpPr>
          <p:cNvPr id="17" name="AutoShape 17"/>
          <p:cNvSpPr/>
          <p:nvPr/>
        </p:nvSpPr>
        <p:spPr>
          <a:xfrm flipH="false" flipV="false" rot="0">
            <a:off x="457086" y="4672608"/>
            <a:ext cx="228543" cy="228600"/>
          </a:xfrm>
          <a:prstGeom prst="ellipse">
            <a:avLst/>
          </a:pr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8" name="TextBox 18"/>
          <p:cNvSpPr txBox="true"/>
          <p:nvPr/>
        </p:nvSpPr>
        <p:spPr>
          <a:xfrm flipH="false" flipV="false" rot="0">
            <a:off x="799899" y="4691658"/>
            <a:ext cx="6069181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研究目标：</a:t>
            </a:r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基于[某基础理论]构建[某分析框架]，通过[某研究设计]揭示[某机制]的作用路径，建立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[某模型或工具]以支撑[某实践决策]</a:t>
            </a:r>
            <a:endParaRPr/>
          </a:p>
        </p:txBody>
      </p:sp>
      <p:sp>
        <p:nvSpPr>
          <p:cNvPr id="19" name="AutoShape 19"/>
          <p:cNvSpPr/>
          <p:nvPr/>
        </p:nvSpPr>
        <p:spPr>
          <a:xfrm flipH="false" flipV="false" rot="0">
            <a:off x="7161009" y="1428750"/>
            <a:ext cx="4570857" cy="3048000"/>
          </a:xfrm>
          <a:prstGeom prst="rect">
            <a:avLst/>
          </a:prstGeom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pic>
        <p:nvPicPr>
          <p:cNvPr id="20" name="Picture 20"/>
          <p:cNvPicPr>
            <a:picLocks noChangeAspect="true"/>
          </p:cNvPicPr>
          <p:nvPr/>
        </p:nvPicPr>
        <p:blipFill>
          <a:blip r:embed="rId2">
            <a:alphaModFix amt="100000"/>
          </a:blip>
          <a:srcRect b="129" l="0" r="0" t="129"/>
          <a:stretch>
            <a:fillRect/>
          </a:stretch>
        </p:blipFill>
        <p:spPr>
          <a:xfrm flipH="false" flipV="false" rot="0">
            <a:off x="7170532" y="1438275"/>
            <a:ext cx="4551812" cy="30289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1" name="TextBox 21"/>
          <p:cNvSpPr txBox="true"/>
          <p:nvPr/>
        </p:nvSpPr>
        <p:spPr>
          <a:xfrm flipH="false" flipV="false" rot="0">
            <a:off x="7161009" y="4572000"/>
            <a:ext cx="4570857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学术研究实验室场景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c="http://schemas.openxmlformats.org/drawingml/2006/chart" xmlns:p="http://schemas.openxmlformats.org/presentationml/2006/main" xmlns:r="http://schemas.openxmlformats.org/officeDocument/2006/relationships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true"/>
          <p:nvPr/>
        </p:nvSpPr>
        <p:spPr>
          <a:xfrm flipH="false" flipV="false" rot="0"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RESEARCH METHODOLOGY</a:t>
            </a:r>
            <a:endParaRPr lang="en-US" sz="1100"/>
          </a:p>
        </p:txBody>
      </p:sp>
      <p:sp>
        <p:nvSpPr>
          <p:cNvPr id="4" name="TextBox 4"/>
          <p:cNvSpPr txBox="true"/>
          <p:nvPr/>
        </p:nvSpPr>
        <p:spPr>
          <a:xfrm flipH="false" flipV="false" rot="0">
            <a:off x="457086" y="752475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30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研究设计与技术路线</a:t>
            </a:r>
            <a:endParaRPr lang="en-US" sz="1100"/>
          </a:p>
        </p:txBody>
      </p:sp>
      <p:sp>
        <p:nvSpPr>
          <p:cNvPr id="5" name="TextBox 5"/>
          <p:cNvSpPr txBox="true"/>
          <p:nvPr/>
        </p:nvSpPr>
        <p:spPr>
          <a:xfrm flipH="false" flipV="false" rot="0">
            <a:off x="457086" y="1739801"/>
            <a:ext cx="11274781" cy="731341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本研究采用混合研究设计，通过四阶段递进式技术路线（理论建构→实证检验→模型优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化→验证应用），整合多元分析方法与实证研究的优势，形成从问题提出到解决方案的</a:t>
            </a:r>
            <a:endParaRPr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完整证据链。</a:t>
            </a:r>
            <a:endParaRPr/>
          </a:p>
        </p:txBody>
      </p:sp>
      <p:sp>
        <p:nvSpPr>
          <p:cNvPr id="6" name="AutoShape 6"/>
          <p:cNvSpPr/>
          <p:nvPr/>
        </p:nvSpPr>
        <p:spPr>
          <a:xfrm flipH="false" flipV="false" rot="0">
            <a:off x="457086" y="2832050"/>
            <a:ext cx="6310222" cy="895350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 flipH="false" flipV="false" rot="0">
            <a:off x="457086" y="2832050"/>
            <a:ext cx="6310222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8" name="TextBox 8"/>
          <p:cNvSpPr txBox="true"/>
          <p:nvPr/>
        </p:nvSpPr>
        <p:spPr>
          <a:xfrm flipH="false" flipV="false" rot="0">
            <a:off x="657061" y="3070175"/>
            <a:ext cx="5910273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研究设计</a:t>
            </a:r>
            <a:endParaRPr lang="en-US" sz="1100"/>
          </a:p>
        </p:txBody>
      </p:sp>
      <p:sp>
        <p:nvSpPr>
          <p:cNvPr id="9" name="TextBox 9"/>
          <p:cNvSpPr txBox="true"/>
          <p:nvPr/>
        </p:nvSpPr>
        <p:spPr>
          <a:xfrm flipH="false" flipV="false" rot="0">
            <a:off x="657061" y="3327350"/>
            <a:ext cx="5910273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采用准实验设计，设置实验组与对照组，控制混杂变量以确保内部效度与外部效度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 flipH="false" flipV="false" rot="0">
            <a:off x="457086" y="3917900"/>
            <a:ext cx="6310222" cy="895350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1" name="AutoShape 11"/>
          <p:cNvSpPr/>
          <p:nvPr/>
        </p:nvSpPr>
        <p:spPr>
          <a:xfrm flipH="false" flipV="false" rot="0">
            <a:off x="457086" y="3917900"/>
            <a:ext cx="6310222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2" name="TextBox 12"/>
          <p:cNvSpPr txBox="true"/>
          <p:nvPr/>
        </p:nvSpPr>
        <p:spPr>
          <a:xfrm flipH="false" flipV="false" rot="0">
            <a:off x="657061" y="4156025"/>
            <a:ext cx="5910273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技术路线</a:t>
            </a:r>
            <a:endParaRPr lang="en-US" sz="1100"/>
          </a:p>
        </p:txBody>
      </p:sp>
      <p:sp>
        <p:nvSpPr>
          <p:cNvPr id="13" name="TextBox 13"/>
          <p:cNvSpPr txBox="true"/>
          <p:nvPr/>
        </p:nvSpPr>
        <p:spPr>
          <a:xfrm flipH="false" flipV="false" rot="0">
            <a:off x="657061" y="4413200"/>
            <a:ext cx="5910273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遵循"文献挖掘→理论建模→数据采集→实证分析→模型修正→验证应用"六步闭环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flipH="false" flipV="false" rot="0">
            <a:off x="457086" y="5003750"/>
            <a:ext cx="6310222" cy="1123950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5" name="AutoShape 15"/>
          <p:cNvSpPr/>
          <p:nvPr/>
        </p:nvSpPr>
        <p:spPr>
          <a:xfrm flipH="false" flipV="false" rot="0">
            <a:off x="457086" y="5003750"/>
            <a:ext cx="6310222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6" name="TextBox 16"/>
          <p:cNvSpPr txBox="true"/>
          <p:nvPr/>
        </p:nvSpPr>
        <p:spPr>
          <a:xfrm flipH="false" flipV="false" rot="0">
            <a:off x="657061" y="5241875"/>
            <a:ext cx="5910273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数据来源</a:t>
            </a:r>
            <a:endParaRPr lang="en-US" sz="1100"/>
          </a:p>
        </p:txBody>
      </p:sp>
      <p:sp>
        <p:nvSpPr>
          <p:cNvPr id="17" name="TextBox 17"/>
          <p:cNvSpPr txBox="true"/>
          <p:nvPr/>
        </p:nvSpPr>
        <p:spPr>
          <a:xfrm flipH="false" flipV="false" rot="0">
            <a:off x="657061" y="5499050"/>
            <a:ext cx="6110248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数据来源于权威数据库与实验平台，经清洗、异常值处理后，最终纳入分析的有效样本满足统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计检验效力</a:t>
            </a:r>
            <a:endParaRPr/>
          </a:p>
        </p:txBody>
      </p:sp>
      <p:sp>
        <p:nvSpPr>
          <p:cNvPr id="18" name="AutoShape 18"/>
          <p:cNvSpPr/>
          <p:nvPr/>
        </p:nvSpPr>
        <p:spPr>
          <a:xfrm flipH="false" flipV="false" rot="0">
            <a:off x="7224394" y="1428750"/>
            <a:ext cx="4507323" cy="4972050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 flipH="false" flipV="false" rot="0">
            <a:off x="7224394" y="1428750"/>
            <a:ext cx="4507323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0" name="TextBox 20"/>
          <p:cNvSpPr txBox="true"/>
          <p:nvPr/>
        </p:nvSpPr>
        <p:spPr>
          <a:xfrm flipH="false" flipV="false" rot="0">
            <a:off x="7998851" y="1685925"/>
            <a:ext cx="2958410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true" i="false" lang="en-US" strike="noStrike" sz="13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研究周期时间分布（月）</a:t>
            </a:r>
            <a:endParaRPr lang="en-US" sz="1100"/>
          </a:p>
        </p:txBody>
      </p:sp>
      <p:graphicFrame>
        <p:nvGraphicFramePr>
          <p:cNvPr id="21" name="Chart 21"/>
          <p:cNvGraphicFramePr>
            <a:graphicFrameLocks noGrp="true"/>
          </p:cNvGraphicFramePr>
          <p:nvPr/>
        </p:nvGraphicFramePr>
        <p:xfrm>
          <a:off x="7462460" y="2095500"/>
          <a:ext cx="4031192" cy="3781425"/>
        </p:xfrm>
        <a:graphic>
          <a:graphicData uri="http://schemas.openxmlformats.org/drawingml/2006/chart">
            <c:chart r:id="rId2"/>
          </a:graphicData>
        </a:graphic>
      </p:graphicFrame>
      <p:sp>
        <p:nvSpPr>
          <p:cNvPr id="21" name="TextBox 21"/>
          <p:cNvSpPr txBox="true"/>
          <p:nvPr/>
        </p:nvSpPr>
        <p:spPr>
          <a:xfrm flipH="false" flipV="false" rot="0">
            <a:off x="8070196" y="5991225"/>
            <a:ext cx="2815720" cy="1714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实证分析阶段占比最高（35%）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true"/>
          <p:nvPr/>
        </p:nvSpPr>
        <p:spPr>
          <a:xfrm flipH="false" flipV="false" rot="0"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METHODOLOGY</a:t>
            </a:r>
            <a:endParaRPr lang="en-US" sz="1100"/>
          </a:p>
        </p:txBody>
      </p:sp>
      <p:sp>
        <p:nvSpPr>
          <p:cNvPr id="4" name="TextBox 4"/>
          <p:cNvSpPr txBox="true"/>
          <p:nvPr/>
        </p:nvSpPr>
        <p:spPr>
          <a:xfrm flipH="false" flipV="false" rot="0">
            <a:off x="457086" y="752475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30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研究方法体系</a:t>
            </a:r>
            <a:endParaRPr lang="en-US" sz="1100"/>
          </a:p>
        </p:txBody>
      </p:sp>
      <p:sp>
        <p:nvSpPr>
          <p:cNvPr id="5" name="TextBox 5"/>
          <p:cNvSpPr txBox="true"/>
          <p:nvPr/>
        </p:nvSpPr>
        <p:spPr>
          <a:xfrm flipH="false" flipV="false" rot="0">
            <a:off x="457086" y="1390650"/>
            <a:ext cx="11731866" cy="40570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74901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研究构建了包含定性探索/理论推导、定量验证/实验检验与混合整合/仿真分析的三层方法体系，通过多源数据三角验证和多种分析技术交叉印证，有效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74901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提升研究发现的信度、效度与稳健性。</a:t>
            </a:r>
            <a:endParaRPr/>
          </a:p>
        </p:txBody>
      </p:sp>
      <p:sp>
        <p:nvSpPr>
          <p:cNvPr id="6" name="AutoShape 6"/>
          <p:cNvSpPr/>
          <p:nvPr/>
        </p:nvSpPr>
        <p:spPr>
          <a:xfrm flipH="false" flipV="false" rot="0">
            <a:off x="457086" y="2144911"/>
            <a:ext cx="3555061" cy="4255889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 flipH="false" flipV="false" rot="0">
            <a:off x="457086" y="2144911"/>
            <a:ext cx="3555061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 flipH="false" flipV="false" rot="0">
            <a:off x="683754" y="2474178"/>
            <a:ext cx="136173" cy="136208"/>
          </a:xfrm>
          <a:custGeom>
            <a:rect b="b" l="l" r="r" t="t"/>
            <a:pathLst>
              <a:path h="10000" w="9998">
                <a:moveTo>
                  <a:pt x="500" y="0"/>
                </a:moveTo>
                <a:lnTo>
                  <a:pt x="9498" y="0"/>
                </a:lnTo>
                <a:cubicBezTo>
                  <a:pt x="9638" y="0"/>
                  <a:pt x="9756" y="51"/>
                  <a:pt x="9853" y="154"/>
                </a:cubicBezTo>
                <a:cubicBezTo>
                  <a:pt x="9949" y="256"/>
                  <a:pt x="9998" y="376"/>
                  <a:pt x="9998" y="513"/>
                </a:cubicBezTo>
                <a:lnTo>
                  <a:pt x="9998" y="7692"/>
                </a:lnTo>
                <a:cubicBezTo>
                  <a:pt x="9998" y="7836"/>
                  <a:pt x="9949" y="7959"/>
                  <a:pt x="9853" y="8062"/>
                </a:cubicBezTo>
                <a:cubicBezTo>
                  <a:pt x="9756" y="8164"/>
                  <a:pt x="9638" y="8211"/>
                  <a:pt x="9498" y="8205"/>
                </a:cubicBezTo>
                <a:lnTo>
                  <a:pt x="2230" y="8205"/>
                </a:lnTo>
                <a:lnTo>
                  <a:pt x="0" y="10000"/>
                </a:lnTo>
                <a:lnTo>
                  <a:pt x="0" y="513"/>
                </a:lnTo>
                <a:cubicBezTo>
                  <a:pt x="0" y="376"/>
                  <a:pt x="48" y="256"/>
                  <a:pt x="145" y="154"/>
                </a:cubicBezTo>
                <a:cubicBezTo>
                  <a:pt x="241" y="51"/>
                  <a:pt x="360" y="0"/>
                  <a:pt x="500" y="0"/>
                </a:cubicBezTo>
                <a:moveTo>
                  <a:pt x="8998" y="7179"/>
                </a:moveTo>
                <a:lnTo>
                  <a:pt x="8998" y="1026"/>
                </a:lnTo>
                <a:lnTo>
                  <a:pt x="1000" y="1026"/>
                </a:lnTo>
                <a:lnTo>
                  <a:pt x="1000" y="7897"/>
                </a:lnTo>
                <a:lnTo>
                  <a:pt x="1880" y="7179"/>
                </a:lnTo>
                <a:lnTo>
                  <a:pt x="8998" y="7179"/>
                </a:lnTo>
                <a:moveTo>
                  <a:pt x="4259" y="2267"/>
                </a:moveTo>
                <a:lnTo>
                  <a:pt x="4479" y="2626"/>
                </a:lnTo>
                <a:cubicBezTo>
                  <a:pt x="4132" y="2817"/>
                  <a:pt x="3892" y="3077"/>
                  <a:pt x="3759" y="3405"/>
                </a:cubicBezTo>
                <a:cubicBezTo>
                  <a:pt x="3692" y="3576"/>
                  <a:pt x="3659" y="3767"/>
                  <a:pt x="3659" y="3979"/>
                </a:cubicBezTo>
                <a:lnTo>
                  <a:pt x="3659" y="3990"/>
                </a:lnTo>
                <a:cubicBezTo>
                  <a:pt x="3739" y="3976"/>
                  <a:pt x="3819" y="3972"/>
                  <a:pt x="3899" y="3979"/>
                </a:cubicBezTo>
                <a:cubicBezTo>
                  <a:pt x="4125" y="3999"/>
                  <a:pt x="4317" y="4095"/>
                  <a:pt x="4474" y="4267"/>
                </a:cubicBezTo>
                <a:cubicBezTo>
                  <a:pt x="4630" y="4437"/>
                  <a:pt x="4709" y="4644"/>
                  <a:pt x="4709" y="4887"/>
                </a:cubicBezTo>
                <a:cubicBezTo>
                  <a:pt x="4709" y="5129"/>
                  <a:pt x="4624" y="5338"/>
                  <a:pt x="4454" y="5513"/>
                </a:cubicBezTo>
                <a:cubicBezTo>
                  <a:pt x="4284" y="5687"/>
                  <a:pt x="4075" y="5774"/>
                  <a:pt x="3829" y="5774"/>
                </a:cubicBezTo>
                <a:cubicBezTo>
                  <a:pt x="3702" y="5774"/>
                  <a:pt x="3577" y="5746"/>
                  <a:pt x="3454" y="5692"/>
                </a:cubicBezTo>
                <a:cubicBezTo>
                  <a:pt x="3330" y="5637"/>
                  <a:pt x="3229" y="5565"/>
                  <a:pt x="3149" y="5477"/>
                </a:cubicBezTo>
                <a:cubicBezTo>
                  <a:pt x="3009" y="5326"/>
                  <a:pt x="2909" y="5169"/>
                  <a:pt x="2849" y="5005"/>
                </a:cubicBezTo>
                <a:cubicBezTo>
                  <a:pt x="2782" y="4827"/>
                  <a:pt x="2749" y="4615"/>
                  <a:pt x="2749" y="4369"/>
                </a:cubicBezTo>
                <a:cubicBezTo>
                  <a:pt x="2749" y="3925"/>
                  <a:pt x="2887" y="3514"/>
                  <a:pt x="3164" y="3138"/>
                </a:cubicBezTo>
                <a:cubicBezTo>
                  <a:pt x="3440" y="2762"/>
                  <a:pt x="3805" y="2471"/>
                  <a:pt x="4259" y="2267"/>
                </a:cubicBezTo>
                <a:moveTo>
                  <a:pt x="6759" y="2267"/>
                </a:moveTo>
                <a:lnTo>
                  <a:pt x="6979" y="2626"/>
                </a:lnTo>
                <a:cubicBezTo>
                  <a:pt x="6632" y="2817"/>
                  <a:pt x="6392" y="3077"/>
                  <a:pt x="6259" y="3405"/>
                </a:cubicBezTo>
                <a:cubicBezTo>
                  <a:pt x="6192" y="3576"/>
                  <a:pt x="6159" y="3767"/>
                  <a:pt x="6159" y="3979"/>
                </a:cubicBezTo>
                <a:lnTo>
                  <a:pt x="6159" y="3990"/>
                </a:lnTo>
                <a:cubicBezTo>
                  <a:pt x="6239" y="3976"/>
                  <a:pt x="6319" y="3972"/>
                  <a:pt x="6399" y="3979"/>
                </a:cubicBezTo>
                <a:cubicBezTo>
                  <a:pt x="6625" y="3999"/>
                  <a:pt x="6817" y="4095"/>
                  <a:pt x="6974" y="4267"/>
                </a:cubicBezTo>
                <a:cubicBezTo>
                  <a:pt x="7130" y="4437"/>
                  <a:pt x="7209" y="4644"/>
                  <a:pt x="7209" y="4887"/>
                </a:cubicBezTo>
                <a:cubicBezTo>
                  <a:pt x="7209" y="5129"/>
                  <a:pt x="7124" y="5338"/>
                  <a:pt x="6954" y="5513"/>
                </a:cubicBezTo>
                <a:cubicBezTo>
                  <a:pt x="6784" y="5687"/>
                  <a:pt x="6575" y="5774"/>
                  <a:pt x="6329" y="5774"/>
                </a:cubicBezTo>
                <a:cubicBezTo>
                  <a:pt x="6202" y="5774"/>
                  <a:pt x="6077" y="5746"/>
                  <a:pt x="5954" y="5692"/>
                </a:cubicBezTo>
                <a:cubicBezTo>
                  <a:pt x="5830" y="5637"/>
                  <a:pt x="5729" y="5565"/>
                  <a:pt x="5649" y="5477"/>
                </a:cubicBezTo>
                <a:cubicBezTo>
                  <a:pt x="5509" y="5326"/>
                  <a:pt x="5409" y="5169"/>
                  <a:pt x="5349" y="5005"/>
                </a:cubicBezTo>
                <a:cubicBezTo>
                  <a:pt x="5282" y="4827"/>
                  <a:pt x="5249" y="4615"/>
                  <a:pt x="5249" y="4369"/>
                </a:cubicBezTo>
                <a:cubicBezTo>
                  <a:pt x="5249" y="3925"/>
                  <a:pt x="5387" y="3514"/>
                  <a:pt x="5664" y="3138"/>
                </a:cubicBezTo>
                <a:cubicBezTo>
                  <a:pt x="5940" y="2762"/>
                  <a:pt x="6305" y="2471"/>
                  <a:pt x="6759" y="2267"/>
                </a:cubicBezTo>
              </a:path>
            </a:pathLst>
          </a:custGeom>
          <a:solidFill>
            <a:srgbClr val="0A1F3D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TextBox 9"/>
          <p:cNvSpPr txBox="true"/>
          <p:nvPr/>
        </p:nvSpPr>
        <p:spPr>
          <a:xfrm flipH="false" flipV="false" rot="0">
            <a:off x="884711" y="2468463"/>
            <a:ext cx="2889371" cy="14287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定性研究方法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 flipH="false" flipV="false" rot="0">
            <a:off x="695151" y="3974902"/>
            <a:ext cx="57136" cy="57150"/>
          </a:xfrm>
          <a:prstGeom prst="ellipse">
            <a:avLst/>
          </a:pr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1" name="TextBox 11"/>
          <p:cNvSpPr txBox="true"/>
          <p:nvPr/>
        </p:nvSpPr>
        <p:spPr>
          <a:xfrm flipH="false" flipV="false" rot="0">
            <a:off x="866558" y="3936802"/>
            <a:ext cx="2907523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采用半结构化访谈与焦点小组，对[某群体]进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行目的性抽样，样本量以信息饱和为准则</a:t>
            </a:r>
            <a:endParaRPr/>
          </a:p>
        </p:txBody>
      </p:sp>
      <p:sp>
        <p:nvSpPr>
          <p:cNvPr id="12" name="AutoShape 12"/>
          <p:cNvSpPr/>
          <p:nvPr/>
        </p:nvSpPr>
        <p:spPr>
          <a:xfrm flipH="false" flipV="false" rot="0">
            <a:off x="695151" y="4613077"/>
            <a:ext cx="57136" cy="57150"/>
          </a:xfrm>
          <a:prstGeom prst="ellipse">
            <a:avLst/>
          </a:pr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3" name="TextBox 13"/>
          <p:cNvSpPr txBox="true"/>
          <p:nvPr/>
        </p:nvSpPr>
        <p:spPr>
          <a:xfrm flipH="false" flipV="false" rot="0">
            <a:off x="866558" y="4574977"/>
            <a:ext cx="2907523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运用扎根理论进行三级编码（开放式→主轴式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→选择性），结合Nvivo软件进行文本分析</a:t>
            </a:r>
            <a:endParaRPr/>
          </a:p>
        </p:txBody>
      </p:sp>
      <p:sp>
        <p:nvSpPr>
          <p:cNvPr id="14" name="AutoShape 14"/>
          <p:cNvSpPr/>
          <p:nvPr/>
        </p:nvSpPr>
        <p:spPr>
          <a:xfrm flipH="false" flipV="false" rot="0">
            <a:off x="4316871" y="2144911"/>
            <a:ext cx="3555210" cy="4255889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5" name="AutoShape 15"/>
          <p:cNvSpPr/>
          <p:nvPr/>
        </p:nvSpPr>
        <p:spPr>
          <a:xfrm flipH="false" flipV="false" rot="0">
            <a:off x="4316871" y="2144911"/>
            <a:ext cx="3555210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6" name="AutoShape 16"/>
          <p:cNvSpPr/>
          <p:nvPr/>
        </p:nvSpPr>
        <p:spPr>
          <a:xfrm flipH="false" flipV="false" rot="0">
            <a:off x="4543539" y="2474178"/>
            <a:ext cx="136173" cy="136208"/>
          </a:xfrm>
          <a:custGeom>
            <a:rect b="b" l="l" r="r" t="t"/>
            <a:pathLst>
              <a:path h="10000" w="9998">
                <a:moveTo>
                  <a:pt x="0" y="10000"/>
                </a:moveTo>
                <a:lnTo>
                  <a:pt x="0" y="5556"/>
                </a:lnTo>
                <a:lnTo>
                  <a:pt x="2999" y="5556"/>
                </a:lnTo>
                <a:lnTo>
                  <a:pt x="2999" y="10000"/>
                </a:lnTo>
                <a:lnTo>
                  <a:pt x="0" y="10000"/>
                </a:lnTo>
                <a:moveTo>
                  <a:pt x="6999" y="10000"/>
                </a:moveTo>
                <a:lnTo>
                  <a:pt x="6999" y="2778"/>
                </a:lnTo>
                <a:lnTo>
                  <a:pt x="9998" y="2778"/>
                </a:lnTo>
                <a:lnTo>
                  <a:pt x="9998" y="10000"/>
                </a:lnTo>
                <a:lnTo>
                  <a:pt x="6999" y="10000"/>
                </a:lnTo>
                <a:moveTo>
                  <a:pt x="3499" y="10000"/>
                </a:moveTo>
                <a:lnTo>
                  <a:pt x="3499" y="0"/>
                </a:lnTo>
                <a:lnTo>
                  <a:pt x="6499" y="0"/>
                </a:lnTo>
                <a:lnTo>
                  <a:pt x="6499" y="10000"/>
                </a:lnTo>
                <a:lnTo>
                  <a:pt x="3499" y="10000"/>
                </a:lnTo>
                <a:moveTo>
                  <a:pt x="2000" y="6667"/>
                </a:moveTo>
                <a:lnTo>
                  <a:pt x="1000" y="6667"/>
                </a:lnTo>
                <a:lnTo>
                  <a:pt x="1000" y="8889"/>
                </a:lnTo>
                <a:lnTo>
                  <a:pt x="2000" y="8889"/>
                </a:lnTo>
                <a:lnTo>
                  <a:pt x="2000" y="6667"/>
                </a:lnTo>
                <a:moveTo>
                  <a:pt x="5499" y="1111"/>
                </a:moveTo>
                <a:lnTo>
                  <a:pt x="4499" y="1111"/>
                </a:lnTo>
                <a:lnTo>
                  <a:pt x="4499" y="8889"/>
                </a:lnTo>
                <a:lnTo>
                  <a:pt x="5499" y="8889"/>
                </a:lnTo>
                <a:lnTo>
                  <a:pt x="5499" y="1111"/>
                </a:lnTo>
                <a:moveTo>
                  <a:pt x="8998" y="3889"/>
                </a:moveTo>
                <a:lnTo>
                  <a:pt x="7998" y="3889"/>
                </a:lnTo>
                <a:lnTo>
                  <a:pt x="7998" y="8889"/>
                </a:lnTo>
                <a:lnTo>
                  <a:pt x="8998" y="8889"/>
                </a:lnTo>
              </a:path>
            </a:pathLst>
          </a:custGeom>
          <a:solidFill>
            <a:srgbClr val="0A1F3D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7" name="TextBox 17"/>
          <p:cNvSpPr txBox="true"/>
          <p:nvPr/>
        </p:nvSpPr>
        <p:spPr>
          <a:xfrm flipH="false" flipV="false" rot="0">
            <a:off x="4744496" y="2468463"/>
            <a:ext cx="2889519" cy="14287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定量研究方法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 flipH="false" flipV="false" rot="0">
            <a:off x="4554936" y="3974902"/>
            <a:ext cx="57136" cy="57150"/>
          </a:xfrm>
          <a:prstGeom prst="ellipse">
            <a:avLst/>
          </a:pr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TextBox 19"/>
          <p:cNvSpPr txBox="true"/>
          <p:nvPr/>
        </p:nvSpPr>
        <p:spPr>
          <a:xfrm flipH="false" flipV="false" rot="0">
            <a:off x="4726343" y="3936802"/>
            <a:ext cx="2907673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开发[某量表]并经预测试修正，正式施测回收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有效问卷[数量]份，信度系数α=[数值]</a:t>
            </a:r>
            <a:endParaRPr/>
          </a:p>
        </p:txBody>
      </p:sp>
      <p:sp>
        <p:nvSpPr>
          <p:cNvPr id="20" name="AutoShape 20"/>
          <p:cNvSpPr/>
          <p:nvPr/>
        </p:nvSpPr>
        <p:spPr>
          <a:xfrm flipH="false" flipV="false" rot="0">
            <a:off x="4554936" y="4613077"/>
            <a:ext cx="57136" cy="57150"/>
          </a:xfrm>
          <a:prstGeom prst="ellipse">
            <a:avLst/>
          </a:pr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1" name="TextBox 21"/>
          <p:cNvSpPr txBox="true"/>
          <p:nvPr/>
        </p:nvSpPr>
        <p:spPr>
          <a:xfrm flipH="false" flipV="false" rot="0">
            <a:off x="4726343" y="4574977"/>
            <a:ext cx="2907673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采用SPSS/Amos/R进行描述统计、探索性因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子分析、验证性因子分析及结构方程建模</a:t>
            </a:r>
            <a:endParaRPr/>
          </a:p>
        </p:txBody>
      </p:sp>
      <p:sp>
        <p:nvSpPr>
          <p:cNvPr id="22" name="AutoShape 22"/>
          <p:cNvSpPr/>
          <p:nvPr/>
        </p:nvSpPr>
        <p:spPr>
          <a:xfrm flipH="false" flipV="false" rot="0">
            <a:off x="8176805" y="2144911"/>
            <a:ext cx="3555061" cy="4255889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3" name="AutoShape 23"/>
          <p:cNvSpPr/>
          <p:nvPr/>
        </p:nvSpPr>
        <p:spPr>
          <a:xfrm flipH="false" flipV="false" rot="0">
            <a:off x="8176805" y="2144911"/>
            <a:ext cx="3555061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4" name="AutoShape 24"/>
          <p:cNvSpPr/>
          <p:nvPr/>
        </p:nvSpPr>
        <p:spPr>
          <a:xfrm flipH="false" flipV="false" rot="0">
            <a:off x="8403473" y="2474178"/>
            <a:ext cx="136173" cy="136208"/>
          </a:xfrm>
          <a:custGeom>
            <a:rect b="b" l="l" r="r" t="t"/>
            <a:pathLst>
              <a:path h="10000" w="9998">
                <a:moveTo>
                  <a:pt x="2277" y="3211"/>
                </a:moveTo>
                <a:cubicBezTo>
                  <a:pt x="2373" y="3574"/>
                  <a:pt x="2572" y="3870"/>
                  <a:pt x="2872" y="4100"/>
                </a:cubicBezTo>
                <a:cubicBezTo>
                  <a:pt x="3172" y="4329"/>
                  <a:pt x="3510" y="4444"/>
                  <a:pt x="3888" y="4444"/>
                </a:cubicBezTo>
                <a:lnTo>
                  <a:pt x="6110" y="4444"/>
                </a:lnTo>
                <a:cubicBezTo>
                  <a:pt x="6562" y="4444"/>
                  <a:pt x="6982" y="4544"/>
                  <a:pt x="7371" y="4744"/>
                </a:cubicBezTo>
                <a:cubicBezTo>
                  <a:pt x="7759" y="4944"/>
                  <a:pt x="8083" y="5220"/>
                  <a:pt x="8343" y="5572"/>
                </a:cubicBezTo>
                <a:cubicBezTo>
                  <a:pt x="8602" y="5924"/>
                  <a:pt x="8769" y="6314"/>
                  <a:pt x="8843" y="6744"/>
                </a:cubicBezTo>
                <a:cubicBezTo>
                  <a:pt x="9183" y="6855"/>
                  <a:pt x="9461" y="7057"/>
                  <a:pt x="9676" y="7350"/>
                </a:cubicBezTo>
                <a:cubicBezTo>
                  <a:pt x="9890" y="7642"/>
                  <a:pt x="9998" y="7970"/>
                  <a:pt x="9998" y="8333"/>
                </a:cubicBezTo>
                <a:cubicBezTo>
                  <a:pt x="9998" y="8637"/>
                  <a:pt x="9924" y="8916"/>
                  <a:pt x="9776" y="9172"/>
                </a:cubicBezTo>
                <a:cubicBezTo>
                  <a:pt x="9628" y="9428"/>
                  <a:pt x="9426" y="9630"/>
                  <a:pt x="9170" y="9778"/>
                </a:cubicBezTo>
                <a:cubicBezTo>
                  <a:pt x="8914" y="9926"/>
                  <a:pt x="8635" y="10000"/>
                  <a:pt x="8332" y="10000"/>
                </a:cubicBezTo>
                <a:cubicBezTo>
                  <a:pt x="8028" y="10000"/>
                  <a:pt x="7748" y="9926"/>
                  <a:pt x="7493" y="9778"/>
                </a:cubicBezTo>
                <a:cubicBezTo>
                  <a:pt x="7237" y="9630"/>
                  <a:pt x="7036" y="9428"/>
                  <a:pt x="6888" y="9172"/>
                </a:cubicBezTo>
                <a:cubicBezTo>
                  <a:pt x="6739" y="8916"/>
                  <a:pt x="6665" y="8637"/>
                  <a:pt x="6665" y="8333"/>
                </a:cubicBezTo>
                <a:cubicBezTo>
                  <a:pt x="6665" y="7985"/>
                  <a:pt x="6763" y="7670"/>
                  <a:pt x="6960" y="7389"/>
                </a:cubicBezTo>
                <a:cubicBezTo>
                  <a:pt x="7156" y="7107"/>
                  <a:pt x="7409" y="6907"/>
                  <a:pt x="7721" y="6789"/>
                </a:cubicBezTo>
                <a:cubicBezTo>
                  <a:pt x="7624" y="6425"/>
                  <a:pt x="7426" y="6129"/>
                  <a:pt x="7126" y="5900"/>
                </a:cubicBezTo>
                <a:cubicBezTo>
                  <a:pt x="6826" y="5670"/>
                  <a:pt x="6487" y="5556"/>
                  <a:pt x="6110" y="5556"/>
                </a:cubicBezTo>
                <a:lnTo>
                  <a:pt x="3888" y="5556"/>
                </a:lnTo>
                <a:cubicBezTo>
                  <a:pt x="3577" y="5556"/>
                  <a:pt x="3281" y="5507"/>
                  <a:pt x="2999" y="5411"/>
                </a:cubicBezTo>
                <a:cubicBezTo>
                  <a:pt x="2717" y="5315"/>
                  <a:pt x="2458" y="5178"/>
                  <a:pt x="2222" y="5000"/>
                </a:cubicBezTo>
                <a:lnTo>
                  <a:pt x="2222" y="6767"/>
                </a:lnTo>
                <a:cubicBezTo>
                  <a:pt x="2548" y="6877"/>
                  <a:pt x="2814" y="7077"/>
                  <a:pt x="3022" y="7367"/>
                </a:cubicBezTo>
                <a:cubicBezTo>
                  <a:pt x="3229" y="7655"/>
                  <a:pt x="3333" y="7977"/>
                  <a:pt x="3333" y="8333"/>
                </a:cubicBezTo>
                <a:cubicBezTo>
                  <a:pt x="3333" y="8637"/>
                  <a:pt x="3258" y="8916"/>
                  <a:pt x="3110" y="9172"/>
                </a:cubicBezTo>
                <a:cubicBezTo>
                  <a:pt x="2962" y="9428"/>
                  <a:pt x="2760" y="9630"/>
                  <a:pt x="2505" y="9778"/>
                </a:cubicBezTo>
                <a:cubicBezTo>
                  <a:pt x="2249" y="9926"/>
                  <a:pt x="1970" y="10000"/>
                  <a:pt x="1666" y="10000"/>
                </a:cubicBezTo>
                <a:cubicBezTo>
                  <a:pt x="1362" y="10000"/>
                  <a:pt x="1083" y="9926"/>
                  <a:pt x="828" y="9778"/>
                </a:cubicBezTo>
                <a:cubicBezTo>
                  <a:pt x="572" y="9630"/>
                  <a:pt x="370" y="9428"/>
                  <a:pt x="222" y="9172"/>
                </a:cubicBezTo>
                <a:cubicBezTo>
                  <a:pt x="74" y="8916"/>
                  <a:pt x="0" y="8637"/>
                  <a:pt x="0" y="8333"/>
                </a:cubicBezTo>
                <a:cubicBezTo>
                  <a:pt x="0" y="7977"/>
                  <a:pt x="103" y="7655"/>
                  <a:pt x="311" y="7367"/>
                </a:cubicBezTo>
                <a:cubicBezTo>
                  <a:pt x="518" y="7077"/>
                  <a:pt x="785" y="6877"/>
                  <a:pt x="1111" y="6767"/>
                </a:cubicBezTo>
                <a:lnTo>
                  <a:pt x="1111" y="3233"/>
                </a:lnTo>
                <a:cubicBezTo>
                  <a:pt x="785" y="3122"/>
                  <a:pt x="518" y="2922"/>
                  <a:pt x="311" y="2633"/>
                </a:cubicBezTo>
                <a:cubicBezTo>
                  <a:pt x="103" y="2344"/>
                  <a:pt x="0" y="2022"/>
                  <a:pt x="0" y="1667"/>
                </a:cubicBezTo>
                <a:cubicBezTo>
                  <a:pt x="0" y="1363"/>
                  <a:pt x="74" y="1083"/>
                  <a:pt x="222" y="828"/>
                </a:cubicBezTo>
                <a:cubicBezTo>
                  <a:pt x="370" y="572"/>
                  <a:pt x="572" y="370"/>
                  <a:pt x="828" y="222"/>
                </a:cubicBezTo>
                <a:cubicBezTo>
                  <a:pt x="1083" y="74"/>
                  <a:pt x="1362" y="0"/>
                  <a:pt x="1666" y="0"/>
                </a:cubicBezTo>
                <a:cubicBezTo>
                  <a:pt x="1970" y="0"/>
                  <a:pt x="2249" y="74"/>
                  <a:pt x="2505" y="222"/>
                </a:cubicBezTo>
                <a:cubicBezTo>
                  <a:pt x="2760" y="370"/>
                  <a:pt x="2962" y="572"/>
                  <a:pt x="3110" y="828"/>
                </a:cubicBezTo>
                <a:cubicBezTo>
                  <a:pt x="3258" y="1083"/>
                  <a:pt x="3333" y="1363"/>
                  <a:pt x="3333" y="1667"/>
                </a:cubicBezTo>
                <a:cubicBezTo>
                  <a:pt x="3333" y="2015"/>
                  <a:pt x="3234" y="2329"/>
                  <a:pt x="3038" y="2611"/>
                </a:cubicBezTo>
                <a:cubicBezTo>
                  <a:pt x="2842" y="2892"/>
                  <a:pt x="2588" y="3092"/>
                  <a:pt x="2277" y="3211"/>
                </a:cubicBezTo>
                <a:moveTo>
                  <a:pt x="1666" y="2222"/>
                </a:moveTo>
                <a:cubicBezTo>
                  <a:pt x="1822" y="2222"/>
                  <a:pt x="1953" y="2168"/>
                  <a:pt x="2061" y="2061"/>
                </a:cubicBezTo>
                <a:cubicBezTo>
                  <a:pt x="2168" y="1953"/>
                  <a:pt x="2222" y="1822"/>
                  <a:pt x="2222" y="1667"/>
                </a:cubicBezTo>
                <a:cubicBezTo>
                  <a:pt x="2222" y="1511"/>
                  <a:pt x="2168" y="1379"/>
                  <a:pt x="2061" y="1272"/>
                </a:cubicBezTo>
                <a:cubicBezTo>
                  <a:pt x="1953" y="1164"/>
                  <a:pt x="1822" y="1111"/>
                  <a:pt x="1666" y="1111"/>
                </a:cubicBezTo>
                <a:cubicBezTo>
                  <a:pt x="1510" y="1111"/>
                  <a:pt x="1379" y="1164"/>
                  <a:pt x="1272" y="1272"/>
                </a:cubicBezTo>
                <a:cubicBezTo>
                  <a:pt x="1164" y="1379"/>
                  <a:pt x="1111" y="1511"/>
                  <a:pt x="1111" y="1667"/>
                </a:cubicBezTo>
                <a:cubicBezTo>
                  <a:pt x="1111" y="1822"/>
                  <a:pt x="1164" y="1953"/>
                  <a:pt x="1272" y="2061"/>
                </a:cubicBezTo>
                <a:cubicBezTo>
                  <a:pt x="1379" y="2168"/>
                  <a:pt x="1510" y="2222"/>
                  <a:pt x="1666" y="2222"/>
                </a:cubicBezTo>
                <a:moveTo>
                  <a:pt x="1666" y="8889"/>
                </a:moveTo>
                <a:cubicBezTo>
                  <a:pt x="1822" y="8889"/>
                  <a:pt x="1953" y="8835"/>
                  <a:pt x="2061" y="8728"/>
                </a:cubicBezTo>
                <a:cubicBezTo>
                  <a:pt x="2168" y="8620"/>
                  <a:pt x="2222" y="8489"/>
                  <a:pt x="2222" y="8333"/>
                </a:cubicBezTo>
                <a:cubicBezTo>
                  <a:pt x="2222" y="8177"/>
                  <a:pt x="2168" y="8046"/>
                  <a:pt x="2061" y="7939"/>
                </a:cubicBezTo>
                <a:cubicBezTo>
                  <a:pt x="1953" y="7831"/>
                  <a:pt x="1822" y="7778"/>
                  <a:pt x="1666" y="7778"/>
                </a:cubicBezTo>
                <a:cubicBezTo>
                  <a:pt x="1510" y="7778"/>
                  <a:pt x="1379" y="7831"/>
                  <a:pt x="1272" y="7939"/>
                </a:cubicBezTo>
                <a:cubicBezTo>
                  <a:pt x="1164" y="8046"/>
                  <a:pt x="1111" y="8177"/>
                  <a:pt x="1111" y="8333"/>
                </a:cubicBezTo>
                <a:cubicBezTo>
                  <a:pt x="1111" y="8489"/>
                  <a:pt x="1164" y="8620"/>
                  <a:pt x="1272" y="8728"/>
                </a:cubicBezTo>
                <a:cubicBezTo>
                  <a:pt x="1379" y="8835"/>
                  <a:pt x="1510" y="8889"/>
                  <a:pt x="1666" y="8889"/>
                </a:cubicBezTo>
                <a:moveTo>
                  <a:pt x="8332" y="8889"/>
                </a:moveTo>
                <a:cubicBezTo>
                  <a:pt x="8487" y="8889"/>
                  <a:pt x="8618" y="8835"/>
                  <a:pt x="8726" y="8728"/>
                </a:cubicBezTo>
                <a:cubicBezTo>
                  <a:pt x="8833" y="8620"/>
                  <a:pt x="8887" y="8489"/>
                  <a:pt x="8887" y="8333"/>
                </a:cubicBezTo>
                <a:cubicBezTo>
                  <a:pt x="8887" y="8177"/>
                  <a:pt x="8833" y="8046"/>
                  <a:pt x="8726" y="7939"/>
                </a:cubicBezTo>
                <a:cubicBezTo>
                  <a:pt x="8618" y="7831"/>
                  <a:pt x="8487" y="7778"/>
                  <a:pt x="8332" y="7778"/>
                </a:cubicBezTo>
                <a:cubicBezTo>
                  <a:pt x="8176" y="7778"/>
                  <a:pt x="8044" y="7831"/>
                  <a:pt x="7937" y="7939"/>
                </a:cubicBezTo>
                <a:cubicBezTo>
                  <a:pt x="7829" y="8046"/>
                  <a:pt x="7776" y="8177"/>
                  <a:pt x="7776" y="8333"/>
                </a:cubicBezTo>
                <a:cubicBezTo>
                  <a:pt x="7776" y="8489"/>
                  <a:pt x="7829" y="8620"/>
                  <a:pt x="7937" y="8728"/>
                </a:cubicBezTo>
                <a:cubicBezTo>
                  <a:pt x="8044" y="8835"/>
                  <a:pt x="8176" y="8889"/>
                  <a:pt x="8332" y="8889"/>
                </a:cubicBezTo>
              </a:path>
            </a:pathLst>
          </a:custGeom>
          <a:solidFill>
            <a:srgbClr val="0A1F3D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5" name="TextBox 25"/>
          <p:cNvSpPr txBox="true"/>
          <p:nvPr/>
        </p:nvSpPr>
        <p:spPr>
          <a:xfrm flipH="false" flipV="false" rot="0">
            <a:off x="8604430" y="2468463"/>
            <a:ext cx="2889371" cy="14287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混合研究策略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 flipH="false" flipV="false" rot="0">
            <a:off x="8414870" y="3974902"/>
            <a:ext cx="57136" cy="57150"/>
          </a:xfrm>
          <a:prstGeom prst="ellipse">
            <a:avLst/>
          </a:pr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7" name="TextBox 27"/>
          <p:cNvSpPr txBox="true"/>
          <p:nvPr/>
        </p:nvSpPr>
        <p:spPr>
          <a:xfrm flipH="false" flipV="false" rot="0">
            <a:off x="8586277" y="3936802"/>
            <a:ext cx="2907523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采用探索性序列设计（Exploratory Sequential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Design），先质后量再整合</a:t>
            </a:r>
            <a:endParaRPr/>
          </a:p>
        </p:txBody>
      </p:sp>
      <p:sp>
        <p:nvSpPr>
          <p:cNvPr id="28" name="AutoShape 28"/>
          <p:cNvSpPr/>
          <p:nvPr/>
        </p:nvSpPr>
        <p:spPr>
          <a:xfrm flipH="false" flipV="false" rot="0">
            <a:off x="8414870" y="4613077"/>
            <a:ext cx="57136" cy="57150"/>
          </a:xfrm>
          <a:prstGeom prst="ellipse">
            <a:avLst/>
          </a:pr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9" name="TextBox 29"/>
          <p:cNvSpPr txBox="true"/>
          <p:nvPr/>
        </p:nvSpPr>
        <p:spPr>
          <a:xfrm flipH="false" flipV="false" rot="0">
            <a:off x="8586277" y="4574977"/>
            <a:ext cx="2907523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通过数据三角验证和方法论三角验证，交叉印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证研究发现，提升结论稳健性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true"/>
          <p:nvPr/>
        </p:nvSpPr>
        <p:spPr>
          <a:xfrm flipH="false" flipV="false" rot="0"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Research Content I</a:t>
            </a:r>
            <a:endParaRPr lang="en-US" sz="1100"/>
          </a:p>
        </p:txBody>
      </p:sp>
      <p:sp>
        <p:nvSpPr>
          <p:cNvPr id="4" name="TextBox 4"/>
          <p:cNvSpPr txBox="true"/>
          <p:nvPr/>
        </p:nvSpPr>
        <p:spPr>
          <a:xfrm flipH="false" flipV="false" rot="0">
            <a:off x="457086" y="752475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30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研究内容一：理论构建与模型开发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flipH="false" flipV="false" rot="0">
            <a:off x="457086" y="1428750"/>
            <a:ext cx="6399200" cy="983009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6" name="AutoShape 6"/>
          <p:cNvSpPr/>
          <p:nvPr/>
        </p:nvSpPr>
        <p:spPr>
          <a:xfrm flipH="false" flipV="false" rot="0">
            <a:off x="457086" y="1428750"/>
            <a:ext cx="9522" cy="983009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 flipH="false" flipV="false" rot="0">
            <a:off x="693202" y="1658302"/>
            <a:ext cx="188548" cy="188595"/>
          </a:xfrm>
          <a:custGeom>
            <a:rect b="b" l="l" r="r" t="t"/>
            <a:pathLst>
              <a:path h="10000" w="9998">
                <a:moveTo>
                  <a:pt x="2277" y="3211"/>
                </a:moveTo>
                <a:cubicBezTo>
                  <a:pt x="2373" y="3574"/>
                  <a:pt x="2572" y="3870"/>
                  <a:pt x="2872" y="4100"/>
                </a:cubicBezTo>
                <a:cubicBezTo>
                  <a:pt x="3172" y="4329"/>
                  <a:pt x="3510" y="4444"/>
                  <a:pt x="3888" y="4444"/>
                </a:cubicBezTo>
                <a:lnTo>
                  <a:pt x="6110" y="4444"/>
                </a:lnTo>
                <a:cubicBezTo>
                  <a:pt x="6562" y="4444"/>
                  <a:pt x="6982" y="4544"/>
                  <a:pt x="7371" y="4744"/>
                </a:cubicBezTo>
                <a:cubicBezTo>
                  <a:pt x="7759" y="4944"/>
                  <a:pt x="8083" y="5220"/>
                  <a:pt x="8343" y="5572"/>
                </a:cubicBezTo>
                <a:cubicBezTo>
                  <a:pt x="8602" y="5924"/>
                  <a:pt x="8769" y="6314"/>
                  <a:pt x="8843" y="6744"/>
                </a:cubicBezTo>
                <a:cubicBezTo>
                  <a:pt x="9183" y="6855"/>
                  <a:pt x="9461" y="7057"/>
                  <a:pt x="9676" y="7350"/>
                </a:cubicBezTo>
                <a:cubicBezTo>
                  <a:pt x="9890" y="7642"/>
                  <a:pt x="9998" y="7970"/>
                  <a:pt x="9998" y="8333"/>
                </a:cubicBezTo>
                <a:cubicBezTo>
                  <a:pt x="9998" y="8637"/>
                  <a:pt x="9924" y="8916"/>
                  <a:pt x="9776" y="9172"/>
                </a:cubicBezTo>
                <a:cubicBezTo>
                  <a:pt x="9628" y="9428"/>
                  <a:pt x="9426" y="9630"/>
                  <a:pt x="9170" y="9778"/>
                </a:cubicBezTo>
                <a:cubicBezTo>
                  <a:pt x="8914" y="9926"/>
                  <a:pt x="8635" y="10000"/>
                  <a:pt x="8332" y="10000"/>
                </a:cubicBezTo>
                <a:cubicBezTo>
                  <a:pt x="8028" y="10000"/>
                  <a:pt x="7748" y="9926"/>
                  <a:pt x="7493" y="9778"/>
                </a:cubicBezTo>
                <a:cubicBezTo>
                  <a:pt x="7237" y="9630"/>
                  <a:pt x="7036" y="9428"/>
                  <a:pt x="6888" y="9172"/>
                </a:cubicBezTo>
                <a:cubicBezTo>
                  <a:pt x="6739" y="8916"/>
                  <a:pt x="6665" y="8637"/>
                  <a:pt x="6665" y="8333"/>
                </a:cubicBezTo>
                <a:cubicBezTo>
                  <a:pt x="6665" y="7985"/>
                  <a:pt x="6763" y="7670"/>
                  <a:pt x="6960" y="7389"/>
                </a:cubicBezTo>
                <a:cubicBezTo>
                  <a:pt x="7156" y="7107"/>
                  <a:pt x="7409" y="6907"/>
                  <a:pt x="7721" y="6789"/>
                </a:cubicBezTo>
                <a:cubicBezTo>
                  <a:pt x="7624" y="6425"/>
                  <a:pt x="7426" y="6129"/>
                  <a:pt x="7126" y="5900"/>
                </a:cubicBezTo>
                <a:cubicBezTo>
                  <a:pt x="6826" y="5670"/>
                  <a:pt x="6487" y="5556"/>
                  <a:pt x="6110" y="5556"/>
                </a:cubicBezTo>
                <a:lnTo>
                  <a:pt x="3888" y="5556"/>
                </a:lnTo>
                <a:cubicBezTo>
                  <a:pt x="3577" y="5556"/>
                  <a:pt x="3281" y="5507"/>
                  <a:pt x="2999" y="5411"/>
                </a:cubicBezTo>
                <a:cubicBezTo>
                  <a:pt x="2717" y="5315"/>
                  <a:pt x="2458" y="5178"/>
                  <a:pt x="2222" y="5000"/>
                </a:cubicBezTo>
                <a:lnTo>
                  <a:pt x="2222" y="6767"/>
                </a:lnTo>
                <a:cubicBezTo>
                  <a:pt x="2548" y="6877"/>
                  <a:pt x="2814" y="7077"/>
                  <a:pt x="3022" y="7367"/>
                </a:cubicBezTo>
                <a:cubicBezTo>
                  <a:pt x="3229" y="7655"/>
                  <a:pt x="3333" y="7977"/>
                  <a:pt x="3333" y="8333"/>
                </a:cubicBezTo>
                <a:cubicBezTo>
                  <a:pt x="3333" y="8637"/>
                  <a:pt x="3258" y="8916"/>
                  <a:pt x="3110" y="9172"/>
                </a:cubicBezTo>
                <a:cubicBezTo>
                  <a:pt x="2962" y="9428"/>
                  <a:pt x="2760" y="9630"/>
                  <a:pt x="2505" y="9778"/>
                </a:cubicBezTo>
                <a:cubicBezTo>
                  <a:pt x="2249" y="9926"/>
                  <a:pt x="1970" y="10000"/>
                  <a:pt x="1666" y="10000"/>
                </a:cubicBezTo>
                <a:cubicBezTo>
                  <a:pt x="1362" y="10000"/>
                  <a:pt x="1083" y="9926"/>
                  <a:pt x="828" y="9778"/>
                </a:cubicBezTo>
                <a:cubicBezTo>
                  <a:pt x="572" y="9630"/>
                  <a:pt x="370" y="9428"/>
                  <a:pt x="222" y="9172"/>
                </a:cubicBezTo>
                <a:cubicBezTo>
                  <a:pt x="74" y="8916"/>
                  <a:pt x="0" y="8637"/>
                  <a:pt x="0" y="8333"/>
                </a:cubicBezTo>
                <a:cubicBezTo>
                  <a:pt x="0" y="7977"/>
                  <a:pt x="103" y="7655"/>
                  <a:pt x="311" y="7367"/>
                </a:cubicBezTo>
                <a:cubicBezTo>
                  <a:pt x="518" y="7077"/>
                  <a:pt x="785" y="6877"/>
                  <a:pt x="1111" y="6767"/>
                </a:cubicBezTo>
                <a:lnTo>
                  <a:pt x="1111" y="3233"/>
                </a:lnTo>
                <a:cubicBezTo>
                  <a:pt x="785" y="3122"/>
                  <a:pt x="518" y="2922"/>
                  <a:pt x="311" y="2633"/>
                </a:cubicBezTo>
                <a:cubicBezTo>
                  <a:pt x="103" y="2344"/>
                  <a:pt x="0" y="2022"/>
                  <a:pt x="0" y="1667"/>
                </a:cubicBezTo>
                <a:cubicBezTo>
                  <a:pt x="0" y="1363"/>
                  <a:pt x="74" y="1083"/>
                  <a:pt x="222" y="828"/>
                </a:cubicBezTo>
                <a:cubicBezTo>
                  <a:pt x="370" y="572"/>
                  <a:pt x="572" y="370"/>
                  <a:pt x="828" y="222"/>
                </a:cubicBezTo>
                <a:cubicBezTo>
                  <a:pt x="1083" y="74"/>
                  <a:pt x="1362" y="0"/>
                  <a:pt x="1666" y="0"/>
                </a:cubicBezTo>
                <a:cubicBezTo>
                  <a:pt x="1970" y="0"/>
                  <a:pt x="2249" y="74"/>
                  <a:pt x="2505" y="222"/>
                </a:cubicBezTo>
                <a:cubicBezTo>
                  <a:pt x="2760" y="370"/>
                  <a:pt x="2962" y="572"/>
                  <a:pt x="3110" y="828"/>
                </a:cubicBezTo>
                <a:cubicBezTo>
                  <a:pt x="3258" y="1083"/>
                  <a:pt x="3333" y="1363"/>
                  <a:pt x="3333" y="1667"/>
                </a:cubicBezTo>
                <a:cubicBezTo>
                  <a:pt x="3333" y="2015"/>
                  <a:pt x="3234" y="2329"/>
                  <a:pt x="3038" y="2611"/>
                </a:cubicBezTo>
                <a:cubicBezTo>
                  <a:pt x="2842" y="2892"/>
                  <a:pt x="2588" y="3092"/>
                  <a:pt x="2277" y="3211"/>
                </a:cubicBezTo>
                <a:moveTo>
                  <a:pt x="1666" y="2222"/>
                </a:moveTo>
                <a:cubicBezTo>
                  <a:pt x="1822" y="2222"/>
                  <a:pt x="1953" y="2168"/>
                  <a:pt x="2061" y="2061"/>
                </a:cubicBezTo>
                <a:cubicBezTo>
                  <a:pt x="2168" y="1953"/>
                  <a:pt x="2222" y="1822"/>
                  <a:pt x="2222" y="1667"/>
                </a:cubicBezTo>
                <a:cubicBezTo>
                  <a:pt x="2222" y="1511"/>
                  <a:pt x="2168" y="1379"/>
                  <a:pt x="2061" y="1272"/>
                </a:cubicBezTo>
                <a:cubicBezTo>
                  <a:pt x="1953" y="1164"/>
                  <a:pt x="1822" y="1111"/>
                  <a:pt x="1666" y="1111"/>
                </a:cubicBezTo>
                <a:cubicBezTo>
                  <a:pt x="1510" y="1111"/>
                  <a:pt x="1379" y="1164"/>
                  <a:pt x="1272" y="1272"/>
                </a:cubicBezTo>
                <a:cubicBezTo>
                  <a:pt x="1164" y="1379"/>
                  <a:pt x="1111" y="1511"/>
                  <a:pt x="1111" y="1667"/>
                </a:cubicBezTo>
                <a:cubicBezTo>
                  <a:pt x="1111" y="1822"/>
                  <a:pt x="1164" y="1953"/>
                  <a:pt x="1272" y="2061"/>
                </a:cubicBezTo>
                <a:cubicBezTo>
                  <a:pt x="1379" y="2168"/>
                  <a:pt x="1510" y="2222"/>
                  <a:pt x="1666" y="2222"/>
                </a:cubicBezTo>
                <a:moveTo>
                  <a:pt x="1666" y="8889"/>
                </a:moveTo>
                <a:cubicBezTo>
                  <a:pt x="1822" y="8889"/>
                  <a:pt x="1953" y="8835"/>
                  <a:pt x="2061" y="8728"/>
                </a:cubicBezTo>
                <a:cubicBezTo>
                  <a:pt x="2168" y="8620"/>
                  <a:pt x="2222" y="8489"/>
                  <a:pt x="2222" y="8333"/>
                </a:cubicBezTo>
                <a:cubicBezTo>
                  <a:pt x="2222" y="8177"/>
                  <a:pt x="2168" y="8046"/>
                  <a:pt x="2061" y="7939"/>
                </a:cubicBezTo>
                <a:cubicBezTo>
                  <a:pt x="1953" y="7831"/>
                  <a:pt x="1822" y="7778"/>
                  <a:pt x="1666" y="7778"/>
                </a:cubicBezTo>
                <a:cubicBezTo>
                  <a:pt x="1510" y="7778"/>
                  <a:pt x="1379" y="7831"/>
                  <a:pt x="1272" y="7939"/>
                </a:cubicBezTo>
                <a:cubicBezTo>
                  <a:pt x="1164" y="8046"/>
                  <a:pt x="1111" y="8177"/>
                  <a:pt x="1111" y="8333"/>
                </a:cubicBezTo>
                <a:cubicBezTo>
                  <a:pt x="1111" y="8489"/>
                  <a:pt x="1164" y="8620"/>
                  <a:pt x="1272" y="8728"/>
                </a:cubicBezTo>
                <a:cubicBezTo>
                  <a:pt x="1379" y="8835"/>
                  <a:pt x="1510" y="8889"/>
                  <a:pt x="1666" y="8889"/>
                </a:cubicBezTo>
                <a:moveTo>
                  <a:pt x="8332" y="8889"/>
                </a:moveTo>
                <a:cubicBezTo>
                  <a:pt x="8487" y="8889"/>
                  <a:pt x="8618" y="8835"/>
                  <a:pt x="8726" y="8728"/>
                </a:cubicBezTo>
                <a:cubicBezTo>
                  <a:pt x="8833" y="8620"/>
                  <a:pt x="8887" y="8489"/>
                  <a:pt x="8887" y="8333"/>
                </a:cubicBezTo>
                <a:cubicBezTo>
                  <a:pt x="8887" y="8177"/>
                  <a:pt x="8833" y="8046"/>
                  <a:pt x="8726" y="7939"/>
                </a:cubicBezTo>
                <a:cubicBezTo>
                  <a:pt x="8618" y="7831"/>
                  <a:pt x="8487" y="7778"/>
                  <a:pt x="8332" y="7778"/>
                </a:cubicBezTo>
                <a:cubicBezTo>
                  <a:pt x="8176" y="7778"/>
                  <a:pt x="8044" y="7831"/>
                  <a:pt x="7937" y="7939"/>
                </a:cubicBezTo>
                <a:cubicBezTo>
                  <a:pt x="7829" y="8046"/>
                  <a:pt x="7776" y="8177"/>
                  <a:pt x="7776" y="8333"/>
                </a:cubicBezTo>
                <a:cubicBezTo>
                  <a:pt x="7776" y="8489"/>
                  <a:pt x="7829" y="8620"/>
                  <a:pt x="7937" y="8728"/>
                </a:cubicBezTo>
                <a:cubicBezTo>
                  <a:pt x="8044" y="8835"/>
                  <a:pt x="8176" y="8889"/>
                  <a:pt x="8332" y="8889"/>
                </a:cubicBez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8" name="TextBox 8"/>
          <p:cNvSpPr txBox="true"/>
          <p:nvPr/>
        </p:nvSpPr>
        <p:spPr>
          <a:xfrm flipH="false" flipV="false" rot="0">
            <a:off x="936936" y="1657350"/>
            <a:ext cx="568128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3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理论整合</a:t>
            </a:r>
            <a:endParaRPr lang="en-US" sz="1100"/>
          </a:p>
        </p:txBody>
      </p:sp>
      <p:sp>
        <p:nvSpPr>
          <p:cNvPr id="9" name="TextBox 9"/>
          <p:cNvSpPr txBox="true"/>
          <p:nvPr/>
        </p:nvSpPr>
        <p:spPr>
          <a:xfrm flipH="false" flipV="false" rot="0">
            <a:off x="714196" y="2006947"/>
            <a:ext cx="5904023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首次将[某理论A]与[某理论B]整合，构建多层次分析框架，弥补了单一理论视角的局限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 flipH="false" flipV="false" rot="0">
            <a:off x="457086" y="2564159"/>
            <a:ext cx="6399200" cy="983009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1" name="AutoShape 11"/>
          <p:cNvSpPr/>
          <p:nvPr/>
        </p:nvSpPr>
        <p:spPr>
          <a:xfrm flipH="false" flipV="false" rot="0">
            <a:off x="457086" y="2564159"/>
            <a:ext cx="9522" cy="983009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 flipH="false" flipV="false" rot="0">
            <a:off x="693202" y="2793712"/>
            <a:ext cx="188548" cy="188595"/>
          </a:xfrm>
          <a:custGeom>
            <a:rect b="b" l="l" r="r" t="t"/>
            <a:pathLst>
              <a:path h="10000" w="9998">
                <a:moveTo>
                  <a:pt x="3737" y="7619"/>
                </a:moveTo>
                <a:lnTo>
                  <a:pt x="4374" y="7619"/>
                </a:lnTo>
                <a:lnTo>
                  <a:pt x="4374" y="5238"/>
                </a:lnTo>
                <a:lnTo>
                  <a:pt x="5624" y="5238"/>
                </a:lnTo>
                <a:lnTo>
                  <a:pt x="5624" y="7619"/>
                </a:lnTo>
                <a:lnTo>
                  <a:pt x="6261" y="7619"/>
                </a:lnTo>
                <a:cubicBezTo>
                  <a:pt x="6303" y="7346"/>
                  <a:pt x="6419" y="7079"/>
                  <a:pt x="6611" y="6819"/>
                </a:cubicBezTo>
                <a:cubicBezTo>
                  <a:pt x="6777" y="6584"/>
                  <a:pt x="7023" y="6330"/>
                  <a:pt x="7349" y="6057"/>
                </a:cubicBezTo>
                <a:lnTo>
                  <a:pt x="7523" y="5914"/>
                </a:lnTo>
                <a:cubicBezTo>
                  <a:pt x="7765" y="5724"/>
                  <a:pt x="7898" y="5619"/>
                  <a:pt x="7923" y="5600"/>
                </a:cubicBezTo>
                <a:cubicBezTo>
                  <a:pt x="8189" y="5346"/>
                  <a:pt x="8394" y="5066"/>
                  <a:pt x="8536" y="4762"/>
                </a:cubicBezTo>
                <a:cubicBezTo>
                  <a:pt x="8677" y="4457"/>
                  <a:pt x="8748" y="4140"/>
                  <a:pt x="8748" y="3810"/>
                </a:cubicBezTo>
                <a:cubicBezTo>
                  <a:pt x="8748" y="3295"/>
                  <a:pt x="8577" y="2815"/>
                  <a:pt x="8236" y="2371"/>
                </a:cubicBezTo>
                <a:cubicBezTo>
                  <a:pt x="7902" y="1939"/>
                  <a:pt x="7452" y="1597"/>
                  <a:pt x="6886" y="1343"/>
                </a:cubicBezTo>
                <a:cubicBezTo>
                  <a:pt x="6302" y="1082"/>
                  <a:pt x="5673" y="952"/>
                  <a:pt x="4999" y="952"/>
                </a:cubicBezTo>
                <a:cubicBezTo>
                  <a:pt x="4324" y="952"/>
                  <a:pt x="3695" y="1082"/>
                  <a:pt x="3112" y="1343"/>
                </a:cubicBezTo>
                <a:cubicBezTo>
                  <a:pt x="2545" y="1597"/>
                  <a:pt x="2095" y="1939"/>
                  <a:pt x="1762" y="2371"/>
                </a:cubicBezTo>
                <a:cubicBezTo>
                  <a:pt x="1420" y="2815"/>
                  <a:pt x="1250" y="3295"/>
                  <a:pt x="1250" y="3810"/>
                </a:cubicBezTo>
                <a:cubicBezTo>
                  <a:pt x="1250" y="4140"/>
                  <a:pt x="1320" y="4457"/>
                  <a:pt x="1462" y="4762"/>
                </a:cubicBezTo>
                <a:cubicBezTo>
                  <a:pt x="1604" y="5066"/>
                  <a:pt x="1808" y="5342"/>
                  <a:pt x="2075" y="5590"/>
                </a:cubicBezTo>
                <a:cubicBezTo>
                  <a:pt x="2099" y="5616"/>
                  <a:pt x="2233" y="5724"/>
                  <a:pt x="2475" y="5914"/>
                </a:cubicBezTo>
                <a:lnTo>
                  <a:pt x="2649" y="6057"/>
                </a:lnTo>
                <a:cubicBezTo>
                  <a:pt x="2974" y="6330"/>
                  <a:pt x="3220" y="6584"/>
                  <a:pt x="3387" y="6819"/>
                </a:cubicBezTo>
                <a:cubicBezTo>
                  <a:pt x="3578" y="7079"/>
                  <a:pt x="3695" y="7346"/>
                  <a:pt x="3737" y="7619"/>
                </a:cubicBezTo>
                <a:moveTo>
                  <a:pt x="6249" y="8571"/>
                </a:moveTo>
                <a:lnTo>
                  <a:pt x="3749" y="8571"/>
                </a:lnTo>
                <a:lnTo>
                  <a:pt x="3749" y="9048"/>
                </a:lnTo>
                <a:lnTo>
                  <a:pt x="6249" y="9048"/>
                </a:lnTo>
                <a:lnTo>
                  <a:pt x="6249" y="8571"/>
                </a:lnTo>
                <a:moveTo>
                  <a:pt x="1100" y="6190"/>
                </a:moveTo>
                <a:cubicBezTo>
                  <a:pt x="750" y="5860"/>
                  <a:pt x="479" y="5495"/>
                  <a:pt x="287" y="5095"/>
                </a:cubicBezTo>
                <a:cubicBezTo>
                  <a:pt x="95" y="4682"/>
                  <a:pt x="0" y="4254"/>
                  <a:pt x="0" y="3810"/>
                </a:cubicBezTo>
                <a:cubicBezTo>
                  <a:pt x="0" y="3117"/>
                  <a:pt x="229" y="2476"/>
                  <a:pt x="687" y="1886"/>
                </a:cubicBezTo>
                <a:cubicBezTo>
                  <a:pt x="1129" y="1314"/>
                  <a:pt x="1725" y="860"/>
                  <a:pt x="2475" y="524"/>
                </a:cubicBezTo>
                <a:cubicBezTo>
                  <a:pt x="3249" y="174"/>
                  <a:pt x="4091" y="0"/>
                  <a:pt x="4999" y="0"/>
                </a:cubicBezTo>
                <a:cubicBezTo>
                  <a:pt x="5907" y="0"/>
                  <a:pt x="6748" y="174"/>
                  <a:pt x="7523" y="524"/>
                </a:cubicBezTo>
                <a:cubicBezTo>
                  <a:pt x="8273" y="860"/>
                  <a:pt x="8869" y="1314"/>
                  <a:pt x="9311" y="1886"/>
                </a:cubicBezTo>
                <a:cubicBezTo>
                  <a:pt x="9769" y="2476"/>
                  <a:pt x="9998" y="3117"/>
                  <a:pt x="9998" y="3810"/>
                </a:cubicBezTo>
                <a:cubicBezTo>
                  <a:pt x="9998" y="4254"/>
                  <a:pt x="9902" y="4682"/>
                  <a:pt x="9711" y="5095"/>
                </a:cubicBezTo>
                <a:cubicBezTo>
                  <a:pt x="9519" y="5495"/>
                  <a:pt x="9248" y="5860"/>
                  <a:pt x="8898" y="6190"/>
                </a:cubicBezTo>
                <a:cubicBezTo>
                  <a:pt x="8840" y="6247"/>
                  <a:pt x="8723" y="6342"/>
                  <a:pt x="8548" y="6476"/>
                </a:cubicBezTo>
                <a:cubicBezTo>
                  <a:pt x="8223" y="6736"/>
                  <a:pt x="7994" y="6943"/>
                  <a:pt x="7861" y="7095"/>
                </a:cubicBezTo>
                <a:cubicBezTo>
                  <a:pt x="7619" y="7361"/>
                  <a:pt x="7498" y="7615"/>
                  <a:pt x="7498" y="7857"/>
                </a:cubicBezTo>
                <a:lnTo>
                  <a:pt x="7498" y="9048"/>
                </a:lnTo>
                <a:cubicBezTo>
                  <a:pt x="7498" y="9219"/>
                  <a:pt x="7442" y="9378"/>
                  <a:pt x="7330" y="9524"/>
                </a:cubicBezTo>
                <a:cubicBezTo>
                  <a:pt x="7217" y="9670"/>
                  <a:pt x="7065" y="9785"/>
                  <a:pt x="6874" y="9871"/>
                </a:cubicBezTo>
                <a:cubicBezTo>
                  <a:pt x="6682" y="9957"/>
                  <a:pt x="6473" y="10000"/>
                  <a:pt x="6249" y="10000"/>
                </a:cubicBezTo>
                <a:lnTo>
                  <a:pt x="3749" y="10000"/>
                </a:lnTo>
                <a:cubicBezTo>
                  <a:pt x="3524" y="10000"/>
                  <a:pt x="3316" y="9957"/>
                  <a:pt x="3124" y="9871"/>
                </a:cubicBezTo>
                <a:cubicBezTo>
                  <a:pt x="2932" y="9785"/>
                  <a:pt x="2780" y="9670"/>
                  <a:pt x="2668" y="9524"/>
                </a:cubicBezTo>
                <a:cubicBezTo>
                  <a:pt x="2556" y="9378"/>
                  <a:pt x="2500" y="9219"/>
                  <a:pt x="2500" y="9048"/>
                </a:cubicBezTo>
                <a:lnTo>
                  <a:pt x="2500" y="7857"/>
                </a:lnTo>
                <a:cubicBezTo>
                  <a:pt x="2500" y="7615"/>
                  <a:pt x="2379" y="7361"/>
                  <a:pt x="2137" y="7095"/>
                </a:cubicBezTo>
                <a:cubicBezTo>
                  <a:pt x="2003" y="6943"/>
                  <a:pt x="1774" y="6736"/>
                  <a:pt x="1450" y="6476"/>
                </a:cubicBezTo>
                <a:cubicBezTo>
                  <a:pt x="1274" y="6342"/>
                  <a:pt x="1158" y="6247"/>
                  <a:pt x="1100" y="6190"/>
                </a:cubicBez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3" name="TextBox 13"/>
          <p:cNvSpPr txBox="true"/>
          <p:nvPr/>
        </p:nvSpPr>
        <p:spPr>
          <a:xfrm flipH="false" flipV="false" rot="0">
            <a:off x="936936" y="2792759"/>
            <a:ext cx="568128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3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模型假设</a:t>
            </a:r>
            <a:endParaRPr lang="en-US" sz="1100"/>
          </a:p>
        </p:txBody>
      </p:sp>
      <p:sp>
        <p:nvSpPr>
          <p:cNvPr id="14" name="TextBox 14"/>
          <p:cNvSpPr txBox="true"/>
          <p:nvPr/>
        </p:nvSpPr>
        <p:spPr>
          <a:xfrm flipH="false" flipV="false" rot="0">
            <a:off x="714196" y="3142357"/>
            <a:ext cx="614209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提出[某核心变量]对[某结果变量]具有显著正向影响，[某中介机制]在二者间发挥关键传导作用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flipH="false" flipV="false" rot="0">
            <a:off x="457086" y="3699570"/>
            <a:ext cx="6399200" cy="983009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6" name="AutoShape 16"/>
          <p:cNvSpPr/>
          <p:nvPr/>
        </p:nvSpPr>
        <p:spPr>
          <a:xfrm flipH="false" flipV="false" rot="0">
            <a:off x="457086" y="3699570"/>
            <a:ext cx="9522" cy="983009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7" name="AutoShape 17"/>
          <p:cNvSpPr/>
          <p:nvPr/>
        </p:nvSpPr>
        <p:spPr>
          <a:xfrm flipH="false" flipV="false" rot="0">
            <a:off x="693202" y="3929122"/>
            <a:ext cx="188548" cy="188595"/>
          </a:xfrm>
          <a:custGeom>
            <a:rect b="b" l="l" r="r" t="t"/>
            <a:pathLst>
              <a:path h="10000" w="9998">
                <a:moveTo>
                  <a:pt x="0" y="8000"/>
                </a:moveTo>
                <a:lnTo>
                  <a:pt x="2090" y="8000"/>
                </a:lnTo>
                <a:cubicBezTo>
                  <a:pt x="2190" y="7706"/>
                  <a:pt x="2369" y="7466"/>
                  <a:pt x="2629" y="7280"/>
                </a:cubicBezTo>
                <a:cubicBezTo>
                  <a:pt x="2889" y="7093"/>
                  <a:pt x="3179" y="7000"/>
                  <a:pt x="3499" y="7000"/>
                </a:cubicBezTo>
                <a:cubicBezTo>
                  <a:pt x="3819" y="7000"/>
                  <a:pt x="4109" y="7093"/>
                  <a:pt x="4369" y="7280"/>
                </a:cubicBezTo>
                <a:cubicBezTo>
                  <a:pt x="4629" y="7466"/>
                  <a:pt x="4809" y="7706"/>
                  <a:pt x="4909" y="8000"/>
                </a:cubicBezTo>
                <a:lnTo>
                  <a:pt x="9998" y="8000"/>
                </a:lnTo>
                <a:lnTo>
                  <a:pt x="9998" y="9000"/>
                </a:lnTo>
                <a:lnTo>
                  <a:pt x="4909" y="9000"/>
                </a:lnTo>
                <a:cubicBezTo>
                  <a:pt x="4809" y="9293"/>
                  <a:pt x="4629" y="9533"/>
                  <a:pt x="4369" y="9720"/>
                </a:cubicBezTo>
                <a:cubicBezTo>
                  <a:pt x="4109" y="9906"/>
                  <a:pt x="3819" y="10000"/>
                  <a:pt x="3499" y="10000"/>
                </a:cubicBezTo>
                <a:cubicBezTo>
                  <a:pt x="3179" y="10000"/>
                  <a:pt x="2889" y="9906"/>
                  <a:pt x="2629" y="9720"/>
                </a:cubicBezTo>
                <a:cubicBezTo>
                  <a:pt x="2369" y="9533"/>
                  <a:pt x="2190" y="9293"/>
                  <a:pt x="2090" y="9000"/>
                </a:cubicBezTo>
                <a:lnTo>
                  <a:pt x="0" y="9000"/>
                </a:lnTo>
                <a:lnTo>
                  <a:pt x="0" y="8000"/>
                </a:lnTo>
                <a:moveTo>
                  <a:pt x="0" y="4500"/>
                </a:moveTo>
                <a:lnTo>
                  <a:pt x="5089" y="4500"/>
                </a:lnTo>
                <a:cubicBezTo>
                  <a:pt x="5189" y="4206"/>
                  <a:pt x="5369" y="3966"/>
                  <a:pt x="5629" y="3780"/>
                </a:cubicBezTo>
                <a:cubicBezTo>
                  <a:pt x="5889" y="3593"/>
                  <a:pt x="6179" y="3500"/>
                  <a:pt x="6499" y="3500"/>
                </a:cubicBezTo>
                <a:cubicBezTo>
                  <a:pt x="6819" y="3500"/>
                  <a:pt x="7109" y="3593"/>
                  <a:pt x="7369" y="3780"/>
                </a:cubicBezTo>
                <a:cubicBezTo>
                  <a:pt x="7628" y="3966"/>
                  <a:pt x="7808" y="4206"/>
                  <a:pt x="7908" y="4500"/>
                </a:cubicBezTo>
                <a:lnTo>
                  <a:pt x="9998" y="4500"/>
                </a:lnTo>
                <a:lnTo>
                  <a:pt x="9998" y="5500"/>
                </a:lnTo>
                <a:lnTo>
                  <a:pt x="7908" y="5500"/>
                </a:lnTo>
                <a:cubicBezTo>
                  <a:pt x="7808" y="5793"/>
                  <a:pt x="7628" y="6033"/>
                  <a:pt x="7369" y="6220"/>
                </a:cubicBezTo>
                <a:cubicBezTo>
                  <a:pt x="7109" y="6406"/>
                  <a:pt x="6819" y="6500"/>
                  <a:pt x="6499" y="6500"/>
                </a:cubicBezTo>
                <a:cubicBezTo>
                  <a:pt x="6179" y="6500"/>
                  <a:pt x="5889" y="6406"/>
                  <a:pt x="5629" y="6220"/>
                </a:cubicBezTo>
                <a:cubicBezTo>
                  <a:pt x="5369" y="6033"/>
                  <a:pt x="5189" y="5793"/>
                  <a:pt x="5089" y="5500"/>
                </a:cubicBezTo>
                <a:lnTo>
                  <a:pt x="0" y="5500"/>
                </a:lnTo>
                <a:lnTo>
                  <a:pt x="0" y="4500"/>
                </a:lnTo>
                <a:moveTo>
                  <a:pt x="0" y="1000"/>
                </a:moveTo>
                <a:lnTo>
                  <a:pt x="2090" y="1000"/>
                </a:lnTo>
                <a:cubicBezTo>
                  <a:pt x="2190" y="706"/>
                  <a:pt x="2369" y="466"/>
                  <a:pt x="2629" y="280"/>
                </a:cubicBezTo>
                <a:cubicBezTo>
                  <a:pt x="2889" y="93"/>
                  <a:pt x="3179" y="0"/>
                  <a:pt x="3499" y="0"/>
                </a:cubicBezTo>
                <a:cubicBezTo>
                  <a:pt x="3819" y="0"/>
                  <a:pt x="4109" y="93"/>
                  <a:pt x="4369" y="280"/>
                </a:cubicBezTo>
                <a:cubicBezTo>
                  <a:pt x="4629" y="466"/>
                  <a:pt x="4809" y="706"/>
                  <a:pt x="4909" y="1000"/>
                </a:cubicBezTo>
                <a:lnTo>
                  <a:pt x="9998" y="1000"/>
                </a:lnTo>
                <a:lnTo>
                  <a:pt x="9998" y="2000"/>
                </a:lnTo>
                <a:lnTo>
                  <a:pt x="4909" y="2000"/>
                </a:lnTo>
                <a:cubicBezTo>
                  <a:pt x="4809" y="2293"/>
                  <a:pt x="4629" y="2533"/>
                  <a:pt x="4369" y="2720"/>
                </a:cubicBezTo>
                <a:cubicBezTo>
                  <a:pt x="4109" y="2906"/>
                  <a:pt x="3819" y="3000"/>
                  <a:pt x="3499" y="3000"/>
                </a:cubicBezTo>
                <a:cubicBezTo>
                  <a:pt x="3179" y="3000"/>
                  <a:pt x="2889" y="2906"/>
                  <a:pt x="2629" y="2720"/>
                </a:cubicBezTo>
                <a:cubicBezTo>
                  <a:pt x="2369" y="2533"/>
                  <a:pt x="2190" y="2293"/>
                  <a:pt x="2090" y="2000"/>
                </a:cubicBezTo>
                <a:lnTo>
                  <a:pt x="0" y="2000"/>
                </a:lnTo>
                <a:lnTo>
                  <a:pt x="0" y="1000"/>
                </a:lnTo>
                <a:moveTo>
                  <a:pt x="3499" y="2000"/>
                </a:moveTo>
                <a:cubicBezTo>
                  <a:pt x="3639" y="2000"/>
                  <a:pt x="3757" y="1951"/>
                  <a:pt x="3854" y="1855"/>
                </a:cubicBezTo>
                <a:cubicBezTo>
                  <a:pt x="3950" y="1758"/>
                  <a:pt x="3999" y="1640"/>
                  <a:pt x="3999" y="1500"/>
                </a:cubicBezTo>
                <a:cubicBezTo>
                  <a:pt x="3999" y="1360"/>
                  <a:pt x="3950" y="1241"/>
                  <a:pt x="3854" y="1145"/>
                </a:cubicBezTo>
                <a:cubicBezTo>
                  <a:pt x="3757" y="1048"/>
                  <a:pt x="3639" y="1000"/>
                  <a:pt x="3499" y="1000"/>
                </a:cubicBezTo>
                <a:cubicBezTo>
                  <a:pt x="3359" y="1000"/>
                  <a:pt x="3240" y="1048"/>
                  <a:pt x="3144" y="1145"/>
                </a:cubicBezTo>
                <a:cubicBezTo>
                  <a:pt x="3047" y="1241"/>
                  <a:pt x="2999" y="1360"/>
                  <a:pt x="2999" y="1500"/>
                </a:cubicBezTo>
                <a:cubicBezTo>
                  <a:pt x="2999" y="1640"/>
                  <a:pt x="3047" y="1758"/>
                  <a:pt x="3144" y="1855"/>
                </a:cubicBezTo>
                <a:cubicBezTo>
                  <a:pt x="3240" y="1951"/>
                  <a:pt x="3359" y="2000"/>
                  <a:pt x="3499" y="2000"/>
                </a:cubicBezTo>
                <a:moveTo>
                  <a:pt x="6499" y="5500"/>
                </a:moveTo>
                <a:cubicBezTo>
                  <a:pt x="6639" y="5500"/>
                  <a:pt x="6757" y="5451"/>
                  <a:pt x="6854" y="5355"/>
                </a:cubicBezTo>
                <a:cubicBezTo>
                  <a:pt x="6950" y="5258"/>
                  <a:pt x="6999" y="5140"/>
                  <a:pt x="6999" y="5000"/>
                </a:cubicBezTo>
                <a:cubicBezTo>
                  <a:pt x="6999" y="4860"/>
                  <a:pt x="6950" y="4741"/>
                  <a:pt x="6854" y="4645"/>
                </a:cubicBezTo>
                <a:cubicBezTo>
                  <a:pt x="6757" y="4548"/>
                  <a:pt x="6639" y="4500"/>
                  <a:pt x="6499" y="4500"/>
                </a:cubicBezTo>
                <a:cubicBezTo>
                  <a:pt x="6359" y="4500"/>
                  <a:pt x="6240" y="4548"/>
                  <a:pt x="6144" y="4645"/>
                </a:cubicBezTo>
                <a:cubicBezTo>
                  <a:pt x="6047" y="4741"/>
                  <a:pt x="5999" y="4860"/>
                  <a:pt x="5999" y="5000"/>
                </a:cubicBezTo>
                <a:cubicBezTo>
                  <a:pt x="5999" y="5140"/>
                  <a:pt x="6047" y="5258"/>
                  <a:pt x="6144" y="5355"/>
                </a:cubicBezTo>
                <a:cubicBezTo>
                  <a:pt x="6240" y="5451"/>
                  <a:pt x="6359" y="5500"/>
                  <a:pt x="6499" y="5500"/>
                </a:cubicBezTo>
                <a:moveTo>
                  <a:pt x="3499" y="9000"/>
                </a:moveTo>
                <a:cubicBezTo>
                  <a:pt x="3639" y="9000"/>
                  <a:pt x="3757" y="8951"/>
                  <a:pt x="3854" y="8855"/>
                </a:cubicBezTo>
                <a:cubicBezTo>
                  <a:pt x="3950" y="8758"/>
                  <a:pt x="3999" y="8640"/>
                  <a:pt x="3999" y="8500"/>
                </a:cubicBezTo>
                <a:cubicBezTo>
                  <a:pt x="3999" y="8360"/>
                  <a:pt x="3950" y="8241"/>
                  <a:pt x="3854" y="8145"/>
                </a:cubicBezTo>
                <a:cubicBezTo>
                  <a:pt x="3757" y="8048"/>
                  <a:pt x="3639" y="8000"/>
                  <a:pt x="3499" y="8000"/>
                </a:cubicBezTo>
                <a:cubicBezTo>
                  <a:pt x="3359" y="8000"/>
                  <a:pt x="3240" y="8048"/>
                  <a:pt x="3144" y="8145"/>
                </a:cubicBezTo>
                <a:cubicBezTo>
                  <a:pt x="3047" y="8241"/>
                  <a:pt x="2999" y="8360"/>
                  <a:pt x="2999" y="8500"/>
                </a:cubicBezTo>
                <a:cubicBezTo>
                  <a:pt x="2999" y="8640"/>
                  <a:pt x="3047" y="8758"/>
                  <a:pt x="3144" y="8855"/>
                </a:cubicBezTo>
                <a:cubicBezTo>
                  <a:pt x="3240" y="8951"/>
                  <a:pt x="3359" y="9000"/>
                  <a:pt x="3499" y="9000"/>
                </a:cubicBez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8" name="TextBox 18"/>
          <p:cNvSpPr txBox="true"/>
          <p:nvPr/>
        </p:nvSpPr>
        <p:spPr>
          <a:xfrm flipH="false" flipV="false" rot="0">
            <a:off x="936936" y="3928170"/>
            <a:ext cx="568128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3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边界条件</a:t>
            </a:r>
            <a:endParaRPr lang="en-US" sz="1100"/>
          </a:p>
        </p:txBody>
      </p:sp>
      <p:sp>
        <p:nvSpPr>
          <p:cNvPr id="19" name="TextBox 19"/>
          <p:cNvSpPr txBox="true"/>
          <p:nvPr/>
        </p:nvSpPr>
        <p:spPr>
          <a:xfrm flipH="false" flipV="false" rot="0">
            <a:off x="714196" y="4277766"/>
            <a:ext cx="5904023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明确[某调节变量]显著调节[某关系]的强度，作用路径具有[非线性/情境依赖性]特征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flipH="false" flipV="false" rot="0">
            <a:off x="457086" y="4834979"/>
            <a:ext cx="6399200" cy="983009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1" name="AutoShape 21"/>
          <p:cNvSpPr/>
          <p:nvPr/>
        </p:nvSpPr>
        <p:spPr>
          <a:xfrm flipH="false" flipV="false" rot="0">
            <a:off x="457086" y="4834979"/>
            <a:ext cx="9522" cy="983009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2" name="TextBox 22"/>
          <p:cNvSpPr txBox="true"/>
          <p:nvPr/>
        </p:nvSpPr>
        <p:spPr>
          <a:xfrm flipH="false" flipV="false" rot="0">
            <a:off x="790377" y="5063579"/>
            <a:ext cx="5827842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3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数学推导</a:t>
            </a:r>
            <a:endParaRPr lang="en-US" sz="1100"/>
          </a:p>
        </p:txBody>
      </p:sp>
      <p:sp>
        <p:nvSpPr>
          <p:cNvPr id="23" name="TextBox 23"/>
          <p:cNvSpPr txBox="true"/>
          <p:nvPr/>
        </p:nvSpPr>
        <p:spPr>
          <a:xfrm flipH="false" flipV="false" rot="0">
            <a:off x="714196" y="5413177"/>
            <a:ext cx="614209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通过[某数学方法]推导出[某命题]，证明在[某条件]下[某关系]成立，为实证检验提供理论依据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 flipH="false" flipV="false" rot="0">
            <a:off x="7161009" y="1428750"/>
            <a:ext cx="4570857" cy="3679627"/>
          </a:xfrm>
          <a:prstGeom prst="rect">
            <a:avLst/>
          </a:prstGeom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pic>
        <p:nvPicPr>
          <p:cNvPr id="25" name="Picture 25"/>
          <p:cNvPicPr>
            <a:picLocks noChangeAspect="true"/>
          </p:cNvPicPr>
          <p:nvPr/>
        </p:nvPicPr>
        <p:blipFill>
          <a:blip r:embed="rId2">
            <a:alphaModFix amt="100000"/>
          </a:blip>
          <a:srcRect b="0" l="15318" r="15318" t="0"/>
          <a:stretch>
            <a:fillRect/>
          </a:stretch>
        </p:blipFill>
        <p:spPr>
          <a:xfrm flipH="false" flipV="false" rot="0">
            <a:off x="7170532" y="1438275"/>
            <a:ext cx="4551812" cy="366057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6" name="AutoShape 26"/>
          <p:cNvSpPr/>
          <p:nvPr/>
        </p:nvSpPr>
        <p:spPr>
          <a:xfrm flipH="false" flipV="false" rot="0">
            <a:off x="7161009" y="5260777"/>
            <a:ext cx="4570857" cy="1140023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7" name="AutoShape 27"/>
          <p:cNvSpPr/>
          <p:nvPr/>
        </p:nvSpPr>
        <p:spPr>
          <a:xfrm flipH="false" flipV="false" rot="0">
            <a:off x="7161009" y="5260777"/>
            <a:ext cx="4570857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8" name="TextBox 28"/>
          <p:cNvSpPr txBox="true"/>
          <p:nvPr/>
        </p:nvSpPr>
        <p:spPr>
          <a:xfrm flipH="false" flipV="false" rot="0">
            <a:off x="7399075" y="5498902"/>
            <a:ext cx="4094726" cy="1143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800">
                <a:ln/>
                <a:solidFill>
                  <a:srgbClr val="0A1F3D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核心洞察</a:t>
            </a:r>
            <a:endParaRPr lang="en-US" sz="1100"/>
          </a:p>
        </p:txBody>
      </p:sp>
      <p:sp>
        <p:nvSpPr>
          <p:cNvPr id="29" name="TextBox 29"/>
          <p:cNvSpPr txBox="true"/>
          <p:nvPr/>
        </p:nvSpPr>
        <p:spPr>
          <a:xfrm flipH="false" flipV="false" rot="0">
            <a:off x="7399075" y="5751314"/>
            <a:ext cx="4332792" cy="40570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true" lang="en-US" strike="noStrike" sz="1200">
                <a:ln/>
                <a:solidFill>
                  <a:srgbClr val="0A1F3D">
                    <a:alpha val="90196"/>
                  </a:srgbClr>
                </a:solidFill>
                <a:latin typeface="Source Han Serif CN"/>
                <a:ea typeface="Source Han Serif CN"/>
                <a:cs typeface="Source Han Serif CN"/>
              </a:rPr>
              <a:t>"本研究在理论层面构建了[某理论模型]，突破了[某传统理</a:t>
            </a:r>
            <a:endParaRPr lang="en-US" sz="1100"/>
          </a:p>
          <a:p>
            <a:pPr algn="l"/>
            <a:r>
              <a:rPr b="false" i="true" strike="noStrike" sz="1200">
                <a:ln/>
                <a:solidFill>
                  <a:srgbClr val="0A1F3D">
                    <a:alpha val="90196"/>
                  </a:srgbClr>
                </a:solidFill>
                <a:latin typeface="Source Han Serif CN"/>
                <a:ea typeface="Source Han Serif CN"/>
                <a:cs typeface="Source Han Serif CN"/>
              </a:rPr>
              <a:t>论]的[某局限]，建立了[某要素]间的动态关联机制……"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true"/>
          <p:nvPr/>
        </p:nvSpPr>
        <p:spPr>
          <a:xfrm flipH="false" flipV="false" rot="0"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RESEARCH CONTENT II</a:t>
            </a:r>
            <a:endParaRPr lang="en-US" sz="1100"/>
          </a:p>
        </p:txBody>
      </p:sp>
      <p:sp>
        <p:nvSpPr>
          <p:cNvPr id="4" name="TextBox 4"/>
          <p:cNvSpPr txBox="true"/>
          <p:nvPr/>
        </p:nvSpPr>
        <p:spPr>
          <a:xfrm flipH="false" flipV="false" rot="0">
            <a:off x="457086" y="752475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30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研究内容二：实验设计与材料方法</a:t>
            </a:r>
            <a:endParaRPr lang="en-US" sz="1100"/>
          </a:p>
        </p:txBody>
      </p:sp>
      <p:sp>
        <p:nvSpPr>
          <p:cNvPr id="5" name="TextBox 5"/>
          <p:cNvSpPr txBox="true"/>
          <p:nvPr/>
        </p:nvSpPr>
        <p:spPr>
          <a:xfrm flipH="false" flipV="false" rot="0">
            <a:off x="457086" y="1352550"/>
            <a:ext cx="11274781" cy="40570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74901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采用准实验设计，严格控制混杂变量，通过标准化实验材料与精密仪器设备，在可控条件下开展系统性实验，确保结果的内部效度与可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74901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重复性。</a:t>
            </a:r>
            <a:endParaRPr/>
          </a:p>
        </p:txBody>
      </p:sp>
      <p:sp>
        <p:nvSpPr>
          <p:cNvPr id="6" name="AutoShape 6"/>
          <p:cNvSpPr/>
          <p:nvPr/>
        </p:nvSpPr>
        <p:spPr>
          <a:xfrm flipH="false" flipV="false" rot="0">
            <a:off x="457086" y="2030611"/>
            <a:ext cx="6399200" cy="853380"/>
          </a:xfrm>
          <a:prstGeom prst="rect">
            <a:avLst/>
          </a:prstGeom>
          <a:solidFill>
            <a:srgbClr val="E8EBE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 flipH="false" flipV="false" rot="0">
            <a:off x="457086" y="2030611"/>
            <a:ext cx="9522" cy="853380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8" name="TextBox 8"/>
          <p:cNvSpPr txBox="true"/>
          <p:nvPr/>
        </p:nvSpPr>
        <p:spPr>
          <a:xfrm flipH="false" flipV="false" rot="0">
            <a:off x="714196" y="2221111"/>
            <a:ext cx="6142090" cy="464791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true" lang="en-US" strike="noStrike" sz="1300">
                <a:ln/>
                <a:solidFill>
                  <a:srgbClr val="0A1F3D">
                    <a:alpha val="90196"/>
                  </a:srgbClr>
                </a:solidFill>
                <a:latin typeface="Source Han Serif CN"/>
                <a:ea typeface="Source Han Serif CN"/>
                <a:cs typeface="Source Han Serif CN"/>
              </a:rPr>
              <a:t>"通过标准化协议与严格质量控制，确保实验条件的一致性与数据采集的准确</a:t>
            </a:r>
            <a:endParaRPr lang="en-US" sz="1100"/>
          </a:p>
          <a:p>
            <a:pPr algn="l"/>
            <a:r>
              <a:rPr b="false" i="true" strike="noStrike" sz="1300">
                <a:ln/>
                <a:solidFill>
                  <a:srgbClr val="0A1F3D">
                    <a:alpha val="90196"/>
                  </a:srgbClr>
                </a:solidFill>
                <a:latin typeface="Source Han Serif CN"/>
                <a:ea typeface="Source Han Serif CN"/>
                <a:cs typeface="Source Han Serif CN"/>
              </a:rPr>
              <a:t>性，为后续分析奠定坚实基础。"</a:t>
            </a:r>
            <a:endParaRPr/>
          </a:p>
        </p:txBody>
      </p:sp>
      <p:sp>
        <p:nvSpPr>
          <p:cNvPr id="9" name="AutoShape 9"/>
          <p:cNvSpPr/>
          <p:nvPr/>
        </p:nvSpPr>
        <p:spPr>
          <a:xfrm flipH="false" flipV="false" rot="0">
            <a:off x="436791" y="3573676"/>
            <a:ext cx="182834" cy="182880"/>
          </a:xfrm>
          <a:custGeom>
            <a:rect b="b" l="l" r="r" t="t"/>
            <a:pathLst>
              <a:path h="10000" w="9998">
                <a:moveTo>
                  <a:pt x="2564" y="0"/>
                </a:moveTo>
                <a:lnTo>
                  <a:pt x="7495" y="0"/>
                </a:lnTo>
                <a:lnTo>
                  <a:pt x="7495" y="1000"/>
                </a:lnTo>
                <a:lnTo>
                  <a:pt x="6879" y="1000"/>
                </a:lnTo>
                <a:lnTo>
                  <a:pt x="6879" y="2620"/>
                </a:lnTo>
                <a:cubicBezTo>
                  <a:pt x="6879" y="3206"/>
                  <a:pt x="7031" y="3766"/>
                  <a:pt x="7335" y="4300"/>
                </a:cubicBezTo>
                <a:lnTo>
                  <a:pt x="9973" y="8940"/>
                </a:lnTo>
                <a:cubicBezTo>
                  <a:pt x="10080" y="9126"/>
                  <a:pt x="10088" y="9316"/>
                  <a:pt x="9998" y="9510"/>
                </a:cubicBezTo>
                <a:cubicBezTo>
                  <a:pt x="9907" y="9703"/>
                  <a:pt x="9747" y="9843"/>
                  <a:pt x="9517" y="9930"/>
                </a:cubicBezTo>
                <a:cubicBezTo>
                  <a:pt x="9393" y="9976"/>
                  <a:pt x="9266" y="10000"/>
                  <a:pt x="9135" y="10000"/>
                </a:cubicBezTo>
                <a:lnTo>
                  <a:pt x="925" y="10000"/>
                </a:lnTo>
                <a:cubicBezTo>
                  <a:pt x="669" y="10000"/>
                  <a:pt x="451" y="9926"/>
                  <a:pt x="271" y="9780"/>
                </a:cubicBezTo>
                <a:cubicBezTo>
                  <a:pt x="90" y="9633"/>
                  <a:pt x="0" y="9456"/>
                  <a:pt x="0" y="9250"/>
                </a:cubicBezTo>
                <a:cubicBezTo>
                  <a:pt x="0" y="9143"/>
                  <a:pt x="28" y="9040"/>
                  <a:pt x="86" y="8940"/>
                </a:cubicBezTo>
                <a:lnTo>
                  <a:pt x="2724" y="4300"/>
                </a:lnTo>
                <a:cubicBezTo>
                  <a:pt x="3028" y="3766"/>
                  <a:pt x="3181" y="3206"/>
                  <a:pt x="3181" y="2620"/>
                </a:cubicBezTo>
                <a:lnTo>
                  <a:pt x="3181" y="1000"/>
                </a:lnTo>
                <a:lnTo>
                  <a:pt x="2564" y="1000"/>
                </a:lnTo>
                <a:lnTo>
                  <a:pt x="2564" y="0"/>
                </a:lnTo>
                <a:moveTo>
                  <a:pt x="5880" y="4000"/>
                </a:moveTo>
                <a:lnTo>
                  <a:pt x="4179" y="4000"/>
                </a:lnTo>
                <a:cubicBezTo>
                  <a:pt x="4113" y="4180"/>
                  <a:pt x="4035" y="4360"/>
                  <a:pt x="3945" y="4540"/>
                </a:cubicBezTo>
                <a:lnTo>
                  <a:pt x="3846" y="4720"/>
                </a:lnTo>
                <a:lnTo>
                  <a:pt x="1405" y="9000"/>
                </a:lnTo>
                <a:lnTo>
                  <a:pt x="8654" y="9000"/>
                </a:lnTo>
                <a:lnTo>
                  <a:pt x="6213" y="4720"/>
                </a:lnTo>
                <a:cubicBezTo>
                  <a:pt x="6081" y="4486"/>
                  <a:pt x="5970" y="4246"/>
                  <a:pt x="5880" y="4000"/>
                </a:cubicBezTo>
                <a:moveTo>
                  <a:pt x="4413" y="1000"/>
                </a:moveTo>
                <a:lnTo>
                  <a:pt x="4413" y="2620"/>
                </a:lnTo>
                <a:cubicBezTo>
                  <a:pt x="4413" y="2746"/>
                  <a:pt x="4409" y="2873"/>
                  <a:pt x="4401" y="3000"/>
                </a:cubicBezTo>
                <a:lnTo>
                  <a:pt x="5659" y="3000"/>
                </a:lnTo>
                <a:lnTo>
                  <a:pt x="5646" y="2820"/>
                </a:lnTo>
                <a:lnTo>
                  <a:pt x="5646" y="2620"/>
                </a:lnTo>
                <a:lnTo>
                  <a:pt x="5646" y="1000"/>
                </a:ln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true"/>
          <p:nvPr/>
        </p:nvSpPr>
        <p:spPr>
          <a:xfrm flipH="false" flipV="false" rot="0">
            <a:off x="713602" y="3537496"/>
            <a:ext cx="4999375" cy="18097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实验材料</a:t>
            </a:r>
            <a:endParaRPr lang="en-US" sz="1100"/>
          </a:p>
        </p:txBody>
      </p:sp>
      <p:sp>
        <p:nvSpPr>
          <p:cNvPr id="11" name="TextBox 11"/>
          <p:cNvSpPr txBox="true"/>
          <p:nvPr/>
        </p:nvSpPr>
        <p:spPr>
          <a:xfrm flipH="false" flipV="false" rot="0">
            <a:off x="713602" y="3818484"/>
            <a:ext cx="6142684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74901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采用标准化样本，来源于权威渠道，经预处理后符合实验要求，确保材料同质性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 flipH="false" flipV="false" rot="0">
            <a:off x="436791" y="4235663"/>
            <a:ext cx="182834" cy="182880"/>
          </a:xfrm>
          <a:custGeom>
            <a:rect b="b" l="l" r="r" t="t"/>
            <a:pathLst>
              <a:path h="10000" w="9998">
                <a:moveTo>
                  <a:pt x="5666" y="487"/>
                </a:moveTo>
                <a:lnTo>
                  <a:pt x="7465" y="3198"/>
                </a:lnTo>
                <a:cubicBezTo>
                  <a:pt x="7546" y="3314"/>
                  <a:pt x="7566" y="3436"/>
                  <a:pt x="7526" y="3565"/>
                </a:cubicBezTo>
                <a:cubicBezTo>
                  <a:pt x="7485" y="3693"/>
                  <a:pt x="7398" y="3790"/>
                  <a:pt x="7265" y="3854"/>
                </a:cubicBezTo>
                <a:lnTo>
                  <a:pt x="6543" y="4221"/>
                </a:lnTo>
                <a:lnTo>
                  <a:pt x="7099" y="5060"/>
                </a:lnTo>
                <a:lnTo>
                  <a:pt x="6132" y="5543"/>
                </a:lnTo>
                <a:lnTo>
                  <a:pt x="5577" y="4703"/>
                </a:lnTo>
                <a:lnTo>
                  <a:pt x="4866" y="5060"/>
                </a:lnTo>
                <a:cubicBezTo>
                  <a:pt x="4732" y="5130"/>
                  <a:pt x="4592" y="5148"/>
                  <a:pt x="4444" y="5113"/>
                </a:cubicBezTo>
                <a:cubicBezTo>
                  <a:pt x="4295" y="5077"/>
                  <a:pt x="4180" y="5002"/>
                  <a:pt x="4099" y="4887"/>
                </a:cubicBezTo>
                <a:lnTo>
                  <a:pt x="3077" y="3353"/>
                </a:lnTo>
                <a:cubicBezTo>
                  <a:pt x="2699" y="3455"/>
                  <a:pt x="2362" y="3619"/>
                  <a:pt x="2066" y="3845"/>
                </a:cubicBezTo>
                <a:cubicBezTo>
                  <a:pt x="1770" y="4069"/>
                  <a:pt x="1536" y="4339"/>
                  <a:pt x="1366" y="4655"/>
                </a:cubicBezTo>
                <a:cubicBezTo>
                  <a:pt x="1196" y="4970"/>
                  <a:pt x="1111" y="5304"/>
                  <a:pt x="1111" y="5658"/>
                </a:cubicBezTo>
                <a:cubicBezTo>
                  <a:pt x="1111" y="5954"/>
                  <a:pt x="1170" y="6240"/>
                  <a:pt x="1289" y="6517"/>
                </a:cubicBezTo>
                <a:cubicBezTo>
                  <a:pt x="1740" y="6266"/>
                  <a:pt x="2236" y="6141"/>
                  <a:pt x="2777" y="6141"/>
                </a:cubicBezTo>
                <a:cubicBezTo>
                  <a:pt x="3236" y="6141"/>
                  <a:pt x="3664" y="6232"/>
                  <a:pt x="4060" y="6416"/>
                </a:cubicBezTo>
                <a:cubicBezTo>
                  <a:pt x="4456" y="6599"/>
                  <a:pt x="4784" y="6848"/>
                  <a:pt x="5043" y="7164"/>
                </a:cubicBezTo>
                <a:lnTo>
                  <a:pt x="9309" y="5022"/>
                </a:lnTo>
                <a:lnTo>
                  <a:pt x="9865" y="5851"/>
                </a:lnTo>
                <a:lnTo>
                  <a:pt x="5488" y="8051"/>
                </a:lnTo>
                <a:cubicBezTo>
                  <a:pt x="5532" y="8218"/>
                  <a:pt x="5554" y="8385"/>
                  <a:pt x="5554" y="8553"/>
                </a:cubicBezTo>
                <a:cubicBezTo>
                  <a:pt x="5554" y="8720"/>
                  <a:pt x="5535" y="8881"/>
                  <a:pt x="5499" y="9035"/>
                </a:cubicBezTo>
                <a:lnTo>
                  <a:pt x="9998" y="9035"/>
                </a:lnTo>
                <a:lnTo>
                  <a:pt x="9998" y="10000"/>
                </a:lnTo>
                <a:lnTo>
                  <a:pt x="555" y="10000"/>
                </a:lnTo>
                <a:cubicBezTo>
                  <a:pt x="377" y="9794"/>
                  <a:pt x="240" y="9569"/>
                  <a:pt x="144" y="9325"/>
                </a:cubicBezTo>
                <a:cubicBezTo>
                  <a:pt x="48" y="9080"/>
                  <a:pt x="0" y="8823"/>
                  <a:pt x="0" y="8553"/>
                </a:cubicBezTo>
                <a:cubicBezTo>
                  <a:pt x="0" y="8077"/>
                  <a:pt x="151" y="7639"/>
                  <a:pt x="455" y="7241"/>
                </a:cubicBezTo>
                <a:cubicBezTo>
                  <a:pt x="151" y="6745"/>
                  <a:pt x="0" y="6218"/>
                  <a:pt x="0" y="5658"/>
                </a:cubicBezTo>
                <a:cubicBezTo>
                  <a:pt x="0" y="5188"/>
                  <a:pt x="107" y="4738"/>
                  <a:pt x="322" y="4308"/>
                </a:cubicBezTo>
                <a:cubicBezTo>
                  <a:pt x="536" y="3890"/>
                  <a:pt x="833" y="3525"/>
                  <a:pt x="1211" y="3213"/>
                </a:cubicBezTo>
                <a:cubicBezTo>
                  <a:pt x="1588" y="2901"/>
                  <a:pt x="2021" y="2664"/>
                  <a:pt x="2511" y="2504"/>
                </a:cubicBezTo>
                <a:lnTo>
                  <a:pt x="2300" y="2176"/>
                </a:lnTo>
                <a:cubicBezTo>
                  <a:pt x="2196" y="2021"/>
                  <a:pt x="2144" y="1858"/>
                  <a:pt x="2144" y="1688"/>
                </a:cubicBezTo>
                <a:cubicBezTo>
                  <a:pt x="2144" y="1518"/>
                  <a:pt x="2194" y="1359"/>
                  <a:pt x="2294" y="1211"/>
                </a:cubicBezTo>
                <a:cubicBezTo>
                  <a:pt x="2394" y="1063"/>
                  <a:pt x="2529" y="944"/>
                  <a:pt x="2699" y="854"/>
                </a:cubicBezTo>
                <a:lnTo>
                  <a:pt x="4144" y="130"/>
                </a:lnTo>
                <a:cubicBezTo>
                  <a:pt x="4321" y="40"/>
                  <a:pt x="4508" y="-3"/>
                  <a:pt x="4705" y="0"/>
                </a:cubicBezTo>
                <a:cubicBezTo>
                  <a:pt x="4901" y="3"/>
                  <a:pt x="5084" y="46"/>
                  <a:pt x="5255" y="130"/>
                </a:cubicBezTo>
                <a:cubicBezTo>
                  <a:pt x="5425" y="214"/>
                  <a:pt x="5562" y="333"/>
                  <a:pt x="5666" y="487"/>
                </a:cubicBezTo>
                <a:moveTo>
                  <a:pt x="2777" y="7106"/>
                </a:moveTo>
                <a:cubicBezTo>
                  <a:pt x="2473" y="7106"/>
                  <a:pt x="2194" y="7171"/>
                  <a:pt x="1939" y="7303"/>
                </a:cubicBezTo>
                <a:cubicBezTo>
                  <a:pt x="1683" y="7435"/>
                  <a:pt x="1481" y="7612"/>
                  <a:pt x="1333" y="7834"/>
                </a:cubicBezTo>
                <a:cubicBezTo>
                  <a:pt x="1185" y="8056"/>
                  <a:pt x="1111" y="8295"/>
                  <a:pt x="1111" y="8553"/>
                </a:cubicBezTo>
                <a:cubicBezTo>
                  <a:pt x="1111" y="8720"/>
                  <a:pt x="1144" y="8881"/>
                  <a:pt x="1211" y="9035"/>
                </a:cubicBezTo>
                <a:lnTo>
                  <a:pt x="4344" y="9035"/>
                </a:lnTo>
                <a:cubicBezTo>
                  <a:pt x="4410" y="8881"/>
                  <a:pt x="4444" y="8720"/>
                  <a:pt x="4444" y="8553"/>
                </a:cubicBezTo>
                <a:cubicBezTo>
                  <a:pt x="4444" y="8295"/>
                  <a:pt x="4369" y="8056"/>
                  <a:pt x="4221" y="7834"/>
                </a:cubicBezTo>
                <a:cubicBezTo>
                  <a:pt x="4073" y="7612"/>
                  <a:pt x="3871" y="7435"/>
                  <a:pt x="3616" y="7303"/>
                </a:cubicBezTo>
                <a:cubicBezTo>
                  <a:pt x="3360" y="7171"/>
                  <a:pt x="3081" y="7106"/>
                  <a:pt x="2777" y="7106"/>
                </a:cubicBezTo>
                <a:moveTo>
                  <a:pt x="6232" y="3266"/>
                </a:moveTo>
                <a:lnTo>
                  <a:pt x="4699" y="970"/>
                </a:lnTo>
                <a:lnTo>
                  <a:pt x="3255" y="1693"/>
                </a:lnTo>
                <a:lnTo>
                  <a:pt x="4788" y="3989"/>
                </a:ln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3" name="TextBox 13"/>
          <p:cNvSpPr txBox="true"/>
          <p:nvPr/>
        </p:nvSpPr>
        <p:spPr>
          <a:xfrm flipH="false" flipV="false" rot="0">
            <a:off x="713602" y="4199484"/>
            <a:ext cx="4428018" cy="18097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实验设备</a:t>
            </a:r>
            <a:endParaRPr lang="en-US" sz="1100"/>
          </a:p>
        </p:txBody>
      </p:sp>
      <p:sp>
        <p:nvSpPr>
          <p:cNvPr id="14" name="TextBox 14"/>
          <p:cNvSpPr txBox="true"/>
          <p:nvPr/>
        </p:nvSpPr>
        <p:spPr>
          <a:xfrm flipH="false" flipV="false" rot="0">
            <a:off x="713602" y="4480471"/>
            <a:ext cx="6142684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74901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关键设备精度达到行业标准，参数设置范围可控，已通过校准程序验证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flipH="false" flipV="false" rot="0">
            <a:off x="436791" y="4897651"/>
            <a:ext cx="182834" cy="182880"/>
          </a:xfrm>
          <a:custGeom>
            <a:rect b="b" l="l" r="r" t="t"/>
            <a:pathLst>
              <a:path h="10000" w="9998">
                <a:moveTo>
                  <a:pt x="2230" y="2110"/>
                </a:moveTo>
                <a:lnTo>
                  <a:pt x="1730" y="1220"/>
                </a:lnTo>
                <a:cubicBezTo>
                  <a:pt x="2176" y="833"/>
                  <a:pt x="2676" y="533"/>
                  <a:pt x="3229" y="320"/>
                </a:cubicBezTo>
                <a:cubicBezTo>
                  <a:pt x="3795" y="106"/>
                  <a:pt x="4385" y="0"/>
                  <a:pt x="4999" y="0"/>
                </a:cubicBezTo>
                <a:cubicBezTo>
                  <a:pt x="5679" y="0"/>
                  <a:pt x="6329" y="130"/>
                  <a:pt x="6949" y="390"/>
                </a:cubicBezTo>
                <a:cubicBezTo>
                  <a:pt x="7541" y="643"/>
                  <a:pt x="8069" y="1001"/>
                  <a:pt x="8533" y="1465"/>
                </a:cubicBezTo>
                <a:cubicBezTo>
                  <a:pt x="8996" y="1928"/>
                  <a:pt x="9354" y="2456"/>
                  <a:pt x="9608" y="3050"/>
                </a:cubicBezTo>
                <a:cubicBezTo>
                  <a:pt x="9868" y="3670"/>
                  <a:pt x="9998" y="4320"/>
                  <a:pt x="9998" y="5000"/>
                </a:cubicBezTo>
                <a:cubicBezTo>
                  <a:pt x="9998" y="5526"/>
                  <a:pt x="9918" y="6036"/>
                  <a:pt x="9758" y="6530"/>
                </a:cubicBezTo>
                <a:cubicBezTo>
                  <a:pt x="9604" y="7010"/>
                  <a:pt x="9381" y="7456"/>
                  <a:pt x="9088" y="7870"/>
                </a:cubicBezTo>
                <a:lnTo>
                  <a:pt x="7499" y="5000"/>
                </a:lnTo>
                <a:lnTo>
                  <a:pt x="8998" y="5000"/>
                </a:lnTo>
                <a:cubicBezTo>
                  <a:pt x="8998" y="4273"/>
                  <a:pt x="8814" y="3600"/>
                  <a:pt x="8448" y="2980"/>
                </a:cubicBezTo>
                <a:cubicBezTo>
                  <a:pt x="8094" y="2380"/>
                  <a:pt x="7618" y="1903"/>
                  <a:pt x="7019" y="1550"/>
                </a:cubicBezTo>
                <a:cubicBezTo>
                  <a:pt x="6399" y="1183"/>
                  <a:pt x="5725" y="1000"/>
                  <a:pt x="4999" y="1000"/>
                </a:cubicBezTo>
                <a:cubicBezTo>
                  <a:pt x="4472" y="1000"/>
                  <a:pt x="3965" y="1100"/>
                  <a:pt x="3479" y="1300"/>
                </a:cubicBezTo>
                <a:cubicBezTo>
                  <a:pt x="3012" y="1493"/>
                  <a:pt x="2596" y="1763"/>
                  <a:pt x="2230" y="2110"/>
                </a:cubicBezTo>
                <a:moveTo>
                  <a:pt x="7768" y="7890"/>
                </a:moveTo>
                <a:lnTo>
                  <a:pt x="8268" y="8780"/>
                </a:lnTo>
                <a:cubicBezTo>
                  <a:pt x="7821" y="9166"/>
                  <a:pt x="7321" y="9466"/>
                  <a:pt x="6769" y="9680"/>
                </a:cubicBezTo>
                <a:cubicBezTo>
                  <a:pt x="6202" y="9893"/>
                  <a:pt x="5612" y="10000"/>
                  <a:pt x="4999" y="10000"/>
                </a:cubicBezTo>
                <a:cubicBezTo>
                  <a:pt x="4319" y="10000"/>
                  <a:pt x="3669" y="9870"/>
                  <a:pt x="3049" y="9610"/>
                </a:cubicBezTo>
                <a:cubicBezTo>
                  <a:pt x="2456" y="9356"/>
                  <a:pt x="1928" y="8998"/>
                  <a:pt x="1465" y="8535"/>
                </a:cubicBezTo>
                <a:cubicBezTo>
                  <a:pt x="1001" y="8071"/>
                  <a:pt x="643" y="7543"/>
                  <a:pt x="390" y="6950"/>
                </a:cubicBezTo>
                <a:cubicBezTo>
                  <a:pt x="130" y="6330"/>
                  <a:pt x="0" y="5680"/>
                  <a:pt x="0" y="5000"/>
                </a:cubicBezTo>
                <a:cubicBezTo>
                  <a:pt x="0" y="4473"/>
                  <a:pt x="80" y="3963"/>
                  <a:pt x="240" y="3470"/>
                </a:cubicBezTo>
                <a:cubicBezTo>
                  <a:pt x="393" y="2990"/>
                  <a:pt x="616" y="2543"/>
                  <a:pt x="910" y="2130"/>
                </a:cubicBezTo>
                <a:lnTo>
                  <a:pt x="2500" y="5000"/>
                </a:lnTo>
                <a:lnTo>
                  <a:pt x="1000" y="5000"/>
                </a:lnTo>
                <a:cubicBezTo>
                  <a:pt x="1000" y="5726"/>
                  <a:pt x="1183" y="6400"/>
                  <a:pt x="1550" y="7020"/>
                </a:cubicBezTo>
                <a:cubicBezTo>
                  <a:pt x="1903" y="7620"/>
                  <a:pt x="2379" y="8096"/>
                  <a:pt x="2979" y="8450"/>
                </a:cubicBezTo>
                <a:cubicBezTo>
                  <a:pt x="3599" y="8816"/>
                  <a:pt x="4272" y="9000"/>
                  <a:pt x="4999" y="9000"/>
                </a:cubicBezTo>
                <a:cubicBezTo>
                  <a:pt x="5525" y="9000"/>
                  <a:pt x="6032" y="8900"/>
                  <a:pt x="6519" y="8700"/>
                </a:cubicBezTo>
                <a:cubicBezTo>
                  <a:pt x="6985" y="8506"/>
                  <a:pt x="7402" y="8236"/>
                  <a:pt x="7768" y="7890"/>
                </a:cubicBez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6" name="TextBox 16"/>
          <p:cNvSpPr txBox="true"/>
          <p:nvPr/>
        </p:nvSpPr>
        <p:spPr>
          <a:xfrm flipH="false" flipV="false" rot="0">
            <a:off x="713602" y="4861471"/>
            <a:ext cx="4856536" cy="18097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实验流程</a:t>
            </a:r>
            <a:endParaRPr lang="en-US" sz="1100"/>
          </a:p>
        </p:txBody>
      </p:sp>
      <p:sp>
        <p:nvSpPr>
          <p:cNvPr id="17" name="TextBox 17"/>
          <p:cNvSpPr txBox="true"/>
          <p:nvPr/>
        </p:nvSpPr>
        <p:spPr>
          <a:xfrm flipH="false" flipV="false" rot="0">
            <a:off x="713602" y="5142459"/>
            <a:ext cx="6142684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74901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遵循标准协议设置实验组与对照组，控制变量保持恒定，重复多次提高可靠性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 flipH="false" flipV="false" rot="0">
            <a:off x="436791" y="5559638"/>
            <a:ext cx="182834" cy="182880"/>
          </a:xfrm>
          <a:custGeom>
            <a:rect b="b" l="l" r="r" t="t"/>
            <a:pathLst>
              <a:path h="10000" w="9998">
                <a:moveTo>
                  <a:pt x="433" y="827"/>
                </a:moveTo>
                <a:lnTo>
                  <a:pt x="4999" y="0"/>
                </a:lnTo>
                <a:lnTo>
                  <a:pt x="9565" y="827"/>
                </a:lnTo>
                <a:cubicBezTo>
                  <a:pt x="9691" y="851"/>
                  <a:pt x="9794" y="906"/>
                  <a:pt x="9876" y="991"/>
                </a:cubicBezTo>
                <a:cubicBezTo>
                  <a:pt x="9957" y="1075"/>
                  <a:pt x="9998" y="1169"/>
                  <a:pt x="9998" y="1273"/>
                </a:cubicBezTo>
                <a:lnTo>
                  <a:pt x="9998" y="5809"/>
                </a:lnTo>
                <a:cubicBezTo>
                  <a:pt x="9998" y="6269"/>
                  <a:pt x="9866" y="6700"/>
                  <a:pt x="9604" y="7100"/>
                </a:cubicBezTo>
                <a:cubicBezTo>
                  <a:pt x="9340" y="7500"/>
                  <a:pt x="8975" y="7827"/>
                  <a:pt x="8509" y="8082"/>
                </a:cubicBezTo>
                <a:lnTo>
                  <a:pt x="4999" y="10000"/>
                </a:lnTo>
                <a:lnTo>
                  <a:pt x="1489" y="8082"/>
                </a:lnTo>
                <a:cubicBezTo>
                  <a:pt x="1022" y="7827"/>
                  <a:pt x="657" y="7500"/>
                  <a:pt x="394" y="7100"/>
                </a:cubicBezTo>
                <a:cubicBezTo>
                  <a:pt x="131" y="6700"/>
                  <a:pt x="0" y="6269"/>
                  <a:pt x="0" y="5809"/>
                </a:cubicBezTo>
                <a:lnTo>
                  <a:pt x="0" y="1273"/>
                </a:lnTo>
                <a:cubicBezTo>
                  <a:pt x="0" y="1169"/>
                  <a:pt x="40" y="1075"/>
                  <a:pt x="122" y="991"/>
                </a:cubicBezTo>
                <a:cubicBezTo>
                  <a:pt x="203" y="906"/>
                  <a:pt x="307" y="851"/>
                  <a:pt x="433" y="827"/>
                </a:cubicBezTo>
                <a:moveTo>
                  <a:pt x="8887" y="1636"/>
                </a:moveTo>
                <a:lnTo>
                  <a:pt x="4999" y="927"/>
                </a:lnTo>
                <a:lnTo>
                  <a:pt x="1111" y="1636"/>
                </a:lnTo>
                <a:lnTo>
                  <a:pt x="1111" y="5809"/>
                </a:lnTo>
                <a:cubicBezTo>
                  <a:pt x="1111" y="6118"/>
                  <a:pt x="1198" y="6406"/>
                  <a:pt x="1372" y="6673"/>
                </a:cubicBezTo>
                <a:cubicBezTo>
                  <a:pt x="1546" y="6939"/>
                  <a:pt x="1788" y="7157"/>
                  <a:pt x="2100" y="7327"/>
                </a:cubicBezTo>
                <a:lnTo>
                  <a:pt x="4999" y="8909"/>
                </a:lnTo>
                <a:lnTo>
                  <a:pt x="7898" y="7327"/>
                </a:lnTo>
                <a:cubicBezTo>
                  <a:pt x="8209" y="7157"/>
                  <a:pt x="8452" y="6939"/>
                  <a:pt x="8626" y="6673"/>
                </a:cubicBezTo>
                <a:cubicBezTo>
                  <a:pt x="8800" y="6406"/>
                  <a:pt x="8887" y="6118"/>
                  <a:pt x="8887" y="5809"/>
                </a:cubicBezTo>
                <a:lnTo>
                  <a:pt x="8887" y="1636"/>
                </a:lnTo>
                <a:moveTo>
                  <a:pt x="4721" y="5536"/>
                </a:moveTo>
                <a:lnTo>
                  <a:pt x="7476" y="3282"/>
                </a:lnTo>
                <a:lnTo>
                  <a:pt x="8254" y="3927"/>
                </a:lnTo>
                <a:lnTo>
                  <a:pt x="4721" y="6818"/>
                </a:lnTo>
                <a:lnTo>
                  <a:pt x="2366" y="4891"/>
                </a:lnTo>
                <a:lnTo>
                  <a:pt x="3155" y="4245"/>
                </a:ln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TextBox 19"/>
          <p:cNvSpPr txBox="true"/>
          <p:nvPr/>
        </p:nvSpPr>
        <p:spPr>
          <a:xfrm flipH="false" flipV="false" rot="0">
            <a:off x="713602" y="5523459"/>
            <a:ext cx="4713696" cy="18097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质量控制</a:t>
            </a:r>
            <a:endParaRPr lang="en-US" sz="1100"/>
          </a:p>
        </p:txBody>
      </p:sp>
      <p:sp>
        <p:nvSpPr>
          <p:cNvPr id="20" name="TextBox 20"/>
          <p:cNvSpPr txBox="true"/>
          <p:nvPr/>
        </p:nvSpPr>
        <p:spPr>
          <a:xfrm flipH="false" flipV="false" rot="0">
            <a:off x="713602" y="5804446"/>
            <a:ext cx="6142684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74901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全程监测实验过程，排除干扰因素，确保实验条件一致性与数据采集准确性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 flipH="false" flipV="false" rot="0">
            <a:off x="7161009" y="2030611"/>
            <a:ext cx="4570857" cy="4122539"/>
          </a:xfrm>
          <a:prstGeom prst="rect">
            <a:avLst/>
          </a:prstGeom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pic>
        <p:nvPicPr>
          <p:cNvPr id="22" name="Picture 22"/>
          <p:cNvPicPr>
            <a:picLocks noChangeAspect="true"/>
          </p:cNvPicPr>
          <p:nvPr/>
        </p:nvPicPr>
        <p:blipFill>
          <a:blip r:embed="rId2">
            <a:alphaModFix amt="100000"/>
          </a:blip>
          <a:srcRect b="12329" l="0" r="0" t="12329"/>
          <a:stretch>
            <a:fillRect/>
          </a:stretch>
        </p:blipFill>
        <p:spPr>
          <a:xfrm flipH="false" flipV="false" rot="0">
            <a:off x="7170532" y="2040136"/>
            <a:ext cx="4551812" cy="4103489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3" name="TextBox 23"/>
          <p:cNvSpPr txBox="true"/>
          <p:nvPr/>
        </p:nvSpPr>
        <p:spPr>
          <a:xfrm flipH="false" flipV="false" rot="0">
            <a:off x="8046613" y="6229350"/>
            <a:ext cx="2799650" cy="1714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实验室精密仪器设备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blipFill rotWithShape="true">
            <a:blip r:embed="rId2">
              <a:alphaModFix amt="100000"/>
              <a:alphaModFix amt="100000"/>
            </a:blip>
            <a:stretch>
              <a:fillRect b="0" l="0" r="0" t="0"/>
            </a:stretch>
          </a:blip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 flipH="false" flipV="false" rot="0">
            <a:off x="457086" y="457200"/>
            <a:ext cx="11274781" cy="5943600"/>
          </a:xfrm>
          <a:prstGeom prst="rect">
            <a:avLst/>
          </a:prstGeom>
          <a:solidFill>
            <a:srgbClr val="F1F3F5">
              <a:alpha val="92156"/>
            </a:srgbClr>
          </a:solidFill>
          <a:ln>
            <a:headEnd type="none"/>
            <a:tailEnd type="none"/>
          </a:ln>
        </p:spPr>
      </p:sp>
      <p:sp>
        <p:nvSpPr>
          <p:cNvPr id="4" name="TextBox 4"/>
          <p:cNvSpPr txBox="true"/>
          <p:nvPr/>
        </p:nvSpPr>
        <p:spPr>
          <a:xfrm flipH="false" flipV="false" rot="0">
            <a:off x="914171" y="933450"/>
            <a:ext cx="10360609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5B8CB8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Research Content III</a:t>
            </a:r>
            <a:endParaRPr lang="en-US" sz="1100"/>
          </a:p>
        </p:txBody>
      </p:sp>
      <p:sp>
        <p:nvSpPr>
          <p:cNvPr id="5" name="TextBox 5"/>
          <p:cNvSpPr txBox="true"/>
          <p:nvPr/>
        </p:nvSpPr>
        <p:spPr>
          <a:xfrm flipH="false" flipV="false" rot="0">
            <a:off x="914171" y="1247775"/>
            <a:ext cx="10360609" cy="4667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33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研究内容三：算法开发与系统实现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 flipH="false" flipV="false" rot="0">
            <a:off x="914171" y="1905149"/>
            <a:ext cx="10360609" cy="1026616"/>
          </a:xfrm>
          <a:prstGeom prst="roundRect">
            <a:avLst>
              <a:gd fmla="val 3306" name="adj"/>
            </a:avLst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 flipH="false" flipV="false" rot="0">
            <a:off x="914171" y="1905149"/>
            <a:ext cx="9522" cy="1026616"/>
          </a:xfrm>
          <a:prstGeom prst="line">
            <a:avLst/>
          </a:prstGeom>
          <a:ln w="38100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8" name="TextBox 8"/>
          <p:cNvSpPr txBox="true"/>
          <p:nvPr/>
        </p:nvSpPr>
        <p:spPr>
          <a:xfrm flipH="false" flipV="false" rot="0">
            <a:off x="1218895" y="2181374"/>
            <a:ext cx="10055885" cy="456159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针对</a:t>
            </a:r>
            <a:r>
              <a:rPr b="true" i="false" strike="noStrike" sz="1200">
                <a:ln/>
                <a:solidFill>
                  <a:srgbClr val="5B8CB8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[某技术难题]</a:t>
            </a:r>
            <a:r>
              <a:rPr b="fals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，研究开发了基于</a:t>
            </a:r>
            <a:r>
              <a:rPr b="tru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[某技术]</a:t>
            </a:r>
            <a:r>
              <a:rPr b="fals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的</a:t>
            </a:r>
            <a:r>
              <a:rPr b="tru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[某算法/系统]</a:t>
            </a:r>
            <a:r>
              <a:rPr b="fals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，采用</a:t>
            </a:r>
            <a:r>
              <a:rPr b="tru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[某架构模式]</a:t>
            </a:r>
            <a:r>
              <a:rPr b="fals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实现，通过</a:t>
            </a:r>
            <a:r>
              <a:rPr b="tru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[某优化策略]</a:t>
            </a:r>
            <a:r>
              <a:rPr b="fals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显著提升</a:t>
            </a:r>
            <a:r>
              <a:rPr b="tru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[某性能指标]</a:t>
            </a:r>
            <a:r>
              <a:rPr b="fals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，较现有方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法在</a:t>
            </a:r>
            <a:r>
              <a:rPr b="tru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[某方面]</a:t>
            </a:r>
            <a:r>
              <a:rPr b="fals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具有明显优势，已通过</a:t>
            </a:r>
            <a:r>
              <a:rPr b="tru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[某测试环境]</a:t>
            </a:r>
            <a:r>
              <a:rPr b="fals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验证有效性。</a:t>
            </a:r>
            <a:endParaRPr/>
          </a:p>
        </p:txBody>
      </p:sp>
      <p:sp>
        <p:nvSpPr>
          <p:cNvPr id="9" name="AutoShape 9"/>
          <p:cNvSpPr/>
          <p:nvPr/>
        </p:nvSpPr>
        <p:spPr>
          <a:xfrm flipH="false" flipV="false" rot="0">
            <a:off x="914171" y="3198466"/>
            <a:ext cx="5085079" cy="1328738"/>
          </a:xfrm>
          <a:prstGeom prst="rect">
            <a:avLst/>
          </a:prstGeom>
          <a:solidFill>
            <a:srgbClr val="F1F3F5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0" name="AutoShape 10"/>
          <p:cNvSpPr/>
          <p:nvPr/>
        </p:nvSpPr>
        <p:spPr>
          <a:xfrm flipH="false" flipV="false" rot="0">
            <a:off x="914171" y="3198466"/>
            <a:ext cx="5085079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1" name="AutoShape 11"/>
          <p:cNvSpPr/>
          <p:nvPr/>
        </p:nvSpPr>
        <p:spPr>
          <a:xfrm flipH="false" flipV="false" rot="0">
            <a:off x="1112063" y="3484216"/>
            <a:ext cx="190452" cy="190500"/>
          </a:xfrm>
          <a:custGeom>
            <a:rect b="b" l="l" r="r" t="t"/>
            <a:pathLst>
              <a:path h="10000" w="9998">
                <a:moveTo>
                  <a:pt x="2000" y="2000"/>
                </a:moveTo>
                <a:lnTo>
                  <a:pt x="2000" y="8000"/>
                </a:lnTo>
                <a:lnTo>
                  <a:pt x="7998" y="8000"/>
                </a:lnTo>
                <a:lnTo>
                  <a:pt x="7998" y="2000"/>
                </a:lnTo>
                <a:lnTo>
                  <a:pt x="2000" y="2000"/>
                </a:lnTo>
                <a:moveTo>
                  <a:pt x="5999" y="10000"/>
                </a:moveTo>
                <a:lnTo>
                  <a:pt x="5999" y="9000"/>
                </a:lnTo>
                <a:lnTo>
                  <a:pt x="3999" y="9000"/>
                </a:lnTo>
                <a:lnTo>
                  <a:pt x="3999" y="10000"/>
                </a:lnTo>
                <a:lnTo>
                  <a:pt x="2999" y="10000"/>
                </a:lnTo>
                <a:lnTo>
                  <a:pt x="2999" y="9000"/>
                </a:lnTo>
                <a:lnTo>
                  <a:pt x="1500" y="9000"/>
                </a:lnTo>
                <a:cubicBezTo>
                  <a:pt x="1360" y="9000"/>
                  <a:pt x="1241" y="8951"/>
                  <a:pt x="1145" y="8855"/>
                </a:cubicBezTo>
                <a:cubicBezTo>
                  <a:pt x="1048" y="8758"/>
                  <a:pt x="1000" y="8640"/>
                  <a:pt x="1000" y="8500"/>
                </a:cubicBezTo>
                <a:lnTo>
                  <a:pt x="1000" y="7000"/>
                </a:lnTo>
                <a:lnTo>
                  <a:pt x="0" y="7000"/>
                </a:lnTo>
                <a:lnTo>
                  <a:pt x="0" y="6000"/>
                </a:lnTo>
                <a:lnTo>
                  <a:pt x="1000" y="6000"/>
                </a:lnTo>
                <a:lnTo>
                  <a:pt x="1000" y="4000"/>
                </a:lnTo>
                <a:lnTo>
                  <a:pt x="0" y="4000"/>
                </a:lnTo>
                <a:lnTo>
                  <a:pt x="0" y="3000"/>
                </a:lnTo>
                <a:lnTo>
                  <a:pt x="1000" y="3000"/>
                </a:lnTo>
                <a:lnTo>
                  <a:pt x="1000" y="1500"/>
                </a:lnTo>
                <a:cubicBezTo>
                  <a:pt x="1000" y="1360"/>
                  <a:pt x="1048" y="1241"/>
                  <a:pt x="1145" y="1145"/>
                </a:cubicBezTo>
                <a:cubicBezTo>
                  <a:pt x="1241" y="1048"/>
                  <a:pt x="1360" y="1000"/>
                  <a:pt x="1500" y="1000"/>
                </a:cubicBezTo>
                <a:lnTo>
                  <a:pt x="2999" y="1000"/>
                </a:lnTo>
                <a:lnTo>
                  <a:pt x="2999" y="0"/>
                </a:lnTo>
                <a:lnTo>
                  <a:pt x="3999" y="0"/>
                </a:lnTo>
                <a:lnTo>
                  <a:pt x="3999" y="1000"/>
                </a:lnTo>
                <a:lnTo>
                  <a:pt x="5999" y="1000"/>
                </a:lnTo>
                <a:lnTo>
                  <a:pt x="5999" y="0"/>
                </a:lnTo>
                <a:lnTo>
                  <a:pt x="6999" y="0"/>
                </a:lnTo>
                <a:lnTo>
                  <a:pt x="6999" y="1000"/>
                </a:lnTo>
                <a:lnTo>
                  <a:pt x="8498" y="1000"/>
                </a:lnTo>
                <a:cubicBezTo>
                  <a:pt x="8638" y="1000"/>
                  <a:pt x="8756" y="1048"/>
                  <a:pt x="8853" y="1145"/>
                </a:cubicBezTo>
                <a:cubicBezTo>
                  <a:pt x="8949" y="1241"/>
                  <a:pt x="8998" y="1360"/>
                  <a:pt x="8998" y="1500"/>
                </a:cubicBezTo>
                <a:lnTo>
                  <a:pt x="8998" y="3000"/>
                </a:lnTo>
                <a:lnTo>
                  <a:pt x="9998" y="3000"/>
                </a:lnTo>
                <a:lnTo>
                  <a:pt x="9998" y="4000"/>
                </a:lnTo>
                <a:lnTo>
                  <a:pt x="8998" y="4000"/>
                </a:lnTo>
                <a:lnTo>
                  <a:pt x="8998" y="6000"/>
                </a:lnTo>
                <a:lnTo>
                  <a:pt x="9998" y="6000"/>
                </a:lnTo>
                <a:lnTo>
                  <a:pt x="9998" y="7000"/>
                </a:lnTo>
                <a:lnTo>
                  <a:pt x="8998" y="7000"/>
                </a:lnTo>
                <a:lnTo>
                  <a:pt x="8998" y="8500"/>
                </a:lnTo>
                <a:cubicBezTo>
                  <a:pt x="8998" y="8640"/>
                  <a:pt x="8949" y="8758"/>
                  <a:pt x="8853" y="8855"/>
                </a:cubicBezTo>
                <a:cubicBezTo>
                  <a:pt x="8756" y="8951"/>
                  <a:pt x="8638" y="9000"/>
                  <a:pt x="8498" y="9000"/>
                </a:cubicBezTo>
                <a:lnTo>
                  <a:pt x="6999" y="9000"/>
                </a:lnTo>
                <a:lnTo>
                  <a:pt x="6999" y="10000"/>
                </a:lnTo>
                <a:lnTo>
                  <a:pt x="5999" y="10000"/>
                </a:lnTo>
                <a:moveTo>
                  <a:pt x="2999" y="7000"/>
                </a:moveTo>
                <a:lnTo>
                  <a:pt x="2999" y="3000"/>
                </a:lnTo>
                <a:lnTo>
                  <a:pt x="6999" y="3000"/>
                </a:lnTo>
                <a:lnTo>
                  <a:pt x="6999" y="7000"/>
                </a:ln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2" name="TextBox 12"/>
          <p:cNvSpPr txBox="true"/>
          <p:nvPr/>
        </p:nvSpPr>
        <p:spPr>
          <a:xfrm flipH="false" flipV="false" rot="0">
            <a:off x="1376614" y="3472310"/>
            <a:ext cx="771332" cy="2000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4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算法设计</a:t>
            </a:r>
            <a:endParaRPr lang="en-US" sz="1100"/>
          </a:p>
        </p:txBody>
      </p:sp>
      <p:sp>
        <p:nvSpPr>
          <p:cNvPr id="13" name="TextBox 13"/>
          <p:cNvSpPr txBox="true"/>
          <p:nvPr/>
        </p:nvSpPr>
        <p:spPr>
          <a:xfrm flipH="false" flipV="false" rot="0">
            <a:off x="1133192" y="3865216"/>
            <a:ext cx="4866058" cy="397669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提出[某算法]，核心思想是[某思路]，通过[某数学方法/数据结构]解决[某技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术难点]，时间复杂度为[某指标]，空间复杂度为[某指标]</a:t>
            </a:r>
            <a:endParaRPr/>
          </a:p>
        </p:txBody>
      </p:sp>
      <p:sp>
        <p:nvSpPr>
          <p:cNvPr id="14" name="AutoShape 14"/>
          <p:cNvSpPr/>
          <p:nvPr/>
        </p:nvSpPr>
        <p:spPr>
          <a:xfrm flipH="false" flipV="false" rot="0">
            <a:off x="6189702" y="3198466"/>
            <a:ext cx="5085079" cy="1328738"/>
          </a:xfrm>
          <a:prstGeom prst="rect">
            <a:avLst/>
          </a:prstGeom>
          <a:solidFill>
            <a:srgbClr val="F1F3F5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5" name="AutoShape 15"/>
          <p:cNvSpPr/>
          <p:nvPr/>
        </p:nvSpPr>
        <p:spPr>
          <a:xfrm flipH="false" flipV="false" rot="0">
            <a:off x="6189702" y="3198466"/>
            <a:ext cx="5085079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6" name="AutoShape 16"/>
          <p:cNvSpPr/>
          <p:nvPr/>
        </p:nvSpPr>
        <p:spPr>
          <a:xfrm flipH="false" flipV="false" rot="0">
            <a:off x="6387595" y="3484216"/>
            <a:ext cx="190452" cy="190500"/>
          </a:xfrm>
          <a:custGeom>
            <a:rect b="b" l="l" r="r" t="t"/>
            <a:pathLst>
              <a:path h="10000" w="9998">
                <a:moveTo>
                  <a:pt x="4999" y="8990"/>
                </a:moveTo>
                <a:lnTo>
                  <a:pt x="9246" y="6676"/>
                </a:lnTo>
                <a:lnTo>
                  <a:pt x="9877" y="7019"/>
                </a:lnTo>
                <a:cubicBezTo>
                  <a:pt x="9940" y="7057"/>
                  <a:pt x="9980" y="7107"/>
                  <a:pt x="9998" y="7171"/>
                </a:cubicBezTo>
                <a:cubicBezTo>
                  <a:pt x="10015" y="7235"/>
                  <a:pt x="10006" y="7295"/>
                  <a:pt x="9972" y="7352"/>
                </a:cubicBezTo>
                <a:cubicBezTo>
                  <a:pt x="9950" y="7384"/>
                  <a:pt x="9919" y="7409"/>
                  <a:pt x="9877" y="7429"/>
                </a:cubicBezTo>
                <a:lnTo>
                  <a:pt x="5272" y="9933"/>
                </a:lnTo>
                <a:cubicBezTo>
                  <a:pt x="5188" y="9977"/>
                  <a:pt x="5097" y="10000"/>
                  <a:pt x="4999" y="10000"/>
                </a:cubicBezTo>
                <a:cubicBezTo>
                  <a:pt x="4901" y="10000"/>
                  <a:pt x="4810" y="9977"/>
                  <a:pt x="4726" y="9933"/>
                </a:cubicBezTo>
                <a:lnTo>
                  <a:pt x="121" y="7429"/>
                </a:lnTo>
                <a:cubicBezTo>
                  <a:pt x="57" y="7397"/>
                  <a:pt x="17" y="7349"/>
                  <a:pt x="0" y="7286"/>
                </a:cubicBezTo>
                <a:cubicBezTo>
                  <a:pt x="-17" y="7222"/>
                  <a:pt x="-8" y="7161"/>
                  <a:pt x="26" y="7105"/>
                </a:cubicBezTo>
                <a:cubicBezTo>
                  <a:pt x="47" y="7073"/>
                  <a:pt x="79" y="7044"/>
                  <a:pt x="121" y="7019"/>
                </a:cubicBezTo>
                <a:lnTo>
                  <a:pt x="752" y="6676"/>
                </a:lnTo>
                <a:lnTo>
                  <a:pt x="4999" y="8990"/>
                </a:lnTo>
                <a:moveTo>
                  <a:pt x="4999" y="6752"/>
                </a:moveTo>
                <a:lnTo>
                  <a:pt x="9246" y="4438"/>
                </a:lnTo>
                <a:lnTo>
                  <a:pt x="9877" y="4781"/>
                </a:lnTo>
                <a:cubicBezTo>
                  <a:pt x="9940" y="4819"/>
                  <a:pt x="9980" y="4869"/>
                  <a:pt x="9998" y="4933"/>
                </a:cubicBezTo>
                <a:cubicBezTo>
                  <a:pt x="10015" y="4997"/>
                  <a:pt x="10006" y="5057"/>
                  <a:pt x="9972" y="5114"/>
                </a:cubicBezTo>
                <a:cubicBezTo>
                  <a:pt x="9950" y="5146"/>
                  <a:pt x="9919" y="5171"/>
                  <a:pt x="9877" y="5190"/>
                </a:cubicBezTo>
                <a:lnTo>
                  <a:pt x="4999" y="7848"/>
                </a:lnTo>
                <a:lnTo>
                  <a:pt x="121" y="5190"/>
                </a:lnTo>
                <a:cubicBezTo>
                  <a:pt x="57" y="5158"/>
                  <a:pt x="17" y="5111"/>
                  <a:pt x="0" y="5048"/>
                </a:cubicBezTo>
                <a:cubicBezTo>
                  <a:pt x="-17" y="4984"/>
                  <a:pt x="-8" y="4923"/>
                  <a:pt x="26" y="4867"/>
                </a:cubicBezTo>
                <a:cubicBezTo>
                  <a:pt x="47" y="4835"/>
                  <a:pt x="79" y="4806"/>
                  <a:pt x="121" y="4781"/>
                </a:cubicBezTo>
                <a:lnTo>
                  <a:pt x="752" y="4438"/>
                </a:lnTo>
                <a:lnTo>
                  <a:pt x="4999" y="6752"/>
                </a:lnTo>
                <a:moveTo>
                  <a:pt x="5272" y="67"/>
                </a:moveTo>
                <a:lnTo>
                  <a:pt x="9877" y="2571"/>
                </a:lnTo>
                <a:cubicBezTo>
                  <a:pt x="9940" y="2603"/>
                  <a:pt x="9980" y="2650"/>
                  <a:pt x="9998" y="2714"/>
                </a:cubicBezTo>
                <a:cubicBezTo>
                  <a:pt x="10015" y="2778"/>
                  <a:pt x="10006" y="2838"/>
                  <a:pt x="9972" y="2895"/>
                </a:cubicBezTo>
                <a:cubicBezTo>
                  <a:pt x="9950" y="2927"/>
                  <a:pt x="9919" y="2955"/>
                  <a:pt x="9877" y="2981"/>
                </a:cubicBezTo>
                <a:lnTo>
                  <a:pt x="4999" y="5629"/>
                </a:lnTo>
                <a:lnTo>
                  <a:pt x="121" y="2981"/>
                </a:lnTo>
                <a:cubicBezTo>
                  <a:pt x="57" y="2943"/>
                  <a:pt x="17" y="2892"/>
                  <a:pt x="0" y="2829"/>
                </a:cubicBezTo>
                <a:cubicBezTo>
                  <a:pt x="-17" y="2765"/>
                  <a:pt x="-8" y="2704"/>
                  <a:pt x="26" y="2648"/>
                </a:cubicBezTo>
                <a:cubicBezTo>
                  <a:pt x="47" y="2616"/>
                  <a:pt x="79" y="2590"/>
                  <a:pt x="121" y="2571"/>
                </a:cubicBezTo>
                <a:lnTo>
                  <a:pt x="4726" y="67"/>
                </a:lnTo>
                <a:cubicBezTo>
                  <a:pt x="4810" y="22"/>
                  <a:pt x="4901" y="0"/>
                  <a:pt x="4999" y="0"/>
                </a:cubicBezTo>
                <a:cubicBezTo>
                  <a:pt x="5097" y="0"/>
                  <a:pt x="5188" y="22"/>
                  <a:pt x="5272" y="67"/>
                </a:cubicBezTo>
                <a:moveTo>
                  <a:pt x="8216" y="2771"/>
                </a:moveTo>
                <a:lnTo>
                  <a:pt x="4999" y="1029"/>
                </a:lnTo>
                <a:lnTo>
                  <a:pt x="1782" y="2771"/>
                </a:lnTo>
                <a:lnTo>
                  <a:pt x="4999" y="4524"/>
                </a:ln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7" name="TextBox 17"/>
          <p:cNvSpPr txBox="true"/>
          <p:nvPr/>
        </p:nvSpPr>
        <p:spPr>
          <a:xfrm flipH="false" flipV="false" rot="0">
            <a:off x="6652144" y="3472310"/>
            <a:ext cx="771332" cy="2000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4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系统架构</a:t>
            </a:r>
            <a:endParaRPr lang="en-US" sz="1100"/>
          </a:p>
        </p:txBody>
      </p:sp>
      <p:sp>
        <p:nvSpPr>
          <p:cNvPr id="18" name="TextBox 18"/>
          <p:cNvSpPr txBox="true"/>
          <p:nvPr/>
        </p:nvSpPr>
        <p:spPr>
          <a:xfrm flipH="false" flipV="false" rot="0">
            <a:off x="6408722" y="3865216"/>
            <a:ext cx="4866058" cy="397669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采用[分层/微服务/嵌入式]架构，包含[数据采集层]、[处理层]与[应用层]，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模块间通过[某接口]通信，确保系统的可扩展性</a:t>
            </a:r>
            <a:endParaRPr/>
          </a:p>
        </p:txBody>
      </p:sp>
      <p:sp>
        <p:nvSpPr>
          <p:cNvPr id="19" name="AutoShape 19"/>
          <p:cNvSpPr/>
          <p:nvPr/>
        </p:nvSpPr>
        <p:spPr>
          <a:xfrm flipH="false" flipV="false" rot="0">
            <a:off x="914171" y="4717703"/>
            <a:ext cx="5085079" cy="1328738"/>
          </a:xfrm>
          <a:prstGeom prst="rect">
            <a:avLst/>
          </a:prstGeom>
          <a:solidFill>
            <a:srgbClr val="F1F3F5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0" name="AutoShape 20"/>
          <p:cNvSpPr/>
          <p:nvPr/>
        </p:nvSpPr>
        <p:spPr>
          <a:xfrm flipH="false" flipV="false" rot="0">
            <a:off x="914171" y="4717703"/>
            <a:ext cx="5085079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1" name="AutoShape 21"/>
          <p:cNvSpPr/>
          <p:nvPr/>
        </p:nvSpPr>
        <p:spPr>
          <a:xfrm flipH="false" flipV="false" rot="0">
            <a:off x="1112063" y="5003453"/>
            <a:ext cx="190452" cy="190500"/>
          </a:xfrm>
          <a:custGeom>
            <a:rect b="b" l="l" r="r" t="t"/>
            <a:pathLst>
              <a:path h="10000" w="9998">
                <a:moveTo>
                  <a:pt x="4237" y="4662"/>
                </a:moveTo>
                <a:lnTo>
                  <a:pt x="8614" y="0"/>
                </a:lnTo>
                <a:lnTo>
                  <a:pt x="9406" y="842"/>
                </a:lnTo>
                <a:lnTo>
                  <a:pt x="8614" y="1684"/>
                </a:lnTo>
                <a:lnTo>
                  <a:pt x="9998" y="3155"/>
                </a:lnTo>
                <a:lnTo>
                  <a:pt x="9205" y="3986"/>
                </a:lnTo>
                <a:lnTo>
                  <a:pt x="7832" y="2527"/>
                </a:lnTo>
                <a:lnTo>
                  <a:pt x="7039" y="3357"/>
                </a:lnTo>
                <a:lnTo>
                  <a:pt x="8223" y="4614"/>
                </a:lnTo>
                <a:lnTo>
                  <a:pt x="7430" y="5457"/>
                </a:lnTo>
                <a:lnTo>
                  <a:pt x="6247" y="4199"/>
                </a:lnTo>
                <a:lnTo>
                  <a:pt x="5030" y="5504"/>
                </a:lnTo>
                <a:cubicBezTo>
                  <a:pt x="5260" y="5884"/>
                  <a:pt x="5404" y="6299"/>
                  <a:pt x="5460" y="6750"/>
                </a:cubicBezTo>
                <a:cubicBezTo>
                  <a:pt x="5515" y="7200"/>
                  <a:pt x="5476" y="7643"/>
                  <a:pt x="5342" y="8078"/>
                </a:cubicBezTo>
                <a:cubicBezTo>
                  <a:pt x="5208" y="8513"/>
                  <a:pt x="4984" y="8897"/>
                  <a:pt x="4672" y="9229"/>
                </a:cubicBezTo>
                <a:cubicBezTo>
                  <a:pt x="4315" y="9608"/>
                  <a:pt x="3896" y="9865"/>
                  <a:pt x="3416" y="10000"/>
                </a:cubicBezTo>
                <a:cubicBezTo>
                  <a:pt x="2936" y="10134"/>
                  <a:pt x="2456" y="10134"/>
                  <a:pt x="1976" y="10000"/>
                </a:cubicBezTo>
                <a:cubicBezTo>
                  <a:pt x="1496" y="9865"/>
                  <a:pt x="1077" y="9608"/>
                  <a:pt x="720" y="9229"/>
                </a:cubicBezTo>
                <a:cubicBezTo>
                  <a:pt x="362" y="8849"/>
                  <a:pt x="122" y="8406"/>
                  <a:pt x="0" y="7900"/>
                </a:cubicBezTo>
                <a:cubicBezTo>
                  <a:pt x="-122" y="7394"/>
                  <a:pt x="-122" y="6886"/>
                  <a:pt x="0" y="6376"/>
                </a:cubicBezTo>
                <a:cubicBezTo>
                  <a:pt x="122" y="5866"/>
                  <a:pt x="362" y="5421"/>
                  <a:pt x="720" y="5042"/>
                </a:cubicBezTo>
                <a:cubicBezTo>
                  <a:pt x="1032" y="4709"/>
                  <a:pt x="1393" y="4470"/>
                  <a:pt x="1803" y="4324"/>
                </a:cubicBezTo>
                <a:cubicBezTo>
                  <a:pt x="2212" y="4177"/>
                  <a:pt x="2631" y="4133"/>
                  <a:pt x="3059" y="4193"/>
                </a:cubicBezTo>
                <a:cubicBezTo>
                  <a:pt x="3487" y="4252"/>
                  <a:pt x="3879" y="4408"/>
                  <a:pt x="4237" y="4662"/>
                </a:cubicBezTo>
                <a:moveTo>
                  <a:pt x="3880" y="8399"/>
                </a:moveTo>
                <a:cubicBezTo>
                  <a:pt x="4096" y="8169"/>
                  <a:pt x="4241" y="7902"/>
                  <a:pt x="4315" y="7598"/>
                </a:cubicBezTo>
                <a:cubicBezTo>
                  <a:pt x="4389" y="7293"/>
                  <a:pt x="4389" y="6987"/>
                  <a:pt x="4315" y="6679"/>
                </a:cubicBezTo>
                <a:cubicBezTo>
                  <a:pt x="4241" y="6370"/>
                  <a:pt x="4096" y="6103"/>
                  <a:pt x="3880" y="5878"/>
                </a:cubicBezTo>
                <a:cubicBezTo>
                  <a:pt x="3664" y="5652"/>
                  <a:pt x="3412" y="5498"/>
                  <a:pt x="3126" y="5415"/>
                </a:cubicBezTo>
                <a:cubicBezTo>
                  <a:pt x="2839" y="5332"/>
                  <a:pt x="2552" y="5332"/>
                  <a:pt x="2266" y="5415"/>
                </a:cubicBezTo>
                <a:cubicBezTo>
                  <a:pt x="1980" y="5498"/>
                  <a:pt x="1729" y="5652"/>
                  <a:pt x="1513" y="5878"/>
                </a:cubicBezTo>
                <a:cubicBezTo>
                  <a:pt x="1297" y="6103"/>
                  <a:pt x="1151" y="6370"/>
                  <a:pt x="1077" y="6679"/>
                </a:cubicBezTo>
                <a:cubicBezTo>
                  <a:pt x="1003" y="6987"/>
                  <a:pt x="1003" y="7293"/>
                  <a:pt x="1077" y="7598"/>
                </a:cubicBezTo>
                <a:cubicBezTo>
                  <a:pt x="1151" y="7902"/>
                  <a:pt x="1297" y="8167"/>
                  <a:pt x="1513" y="8393"/>
                </a:cubicBezTo>
                <a:cubicBezTo>
                  <a:pt x="1729" y="8618"/>
                  <a:pt x="1980" y="8772"/>
                  <a:pt x="2266" y="8855"/>
                </a:cubicBezTo>
                <a:cubicBezTo>
                  <a:pt x="2552" y="8938"/>
                  <a:pt x="2839" y="8938"/>
                  <a:pt x="3126" y="8855"/>
                </a:cubicBezTo>
                <a:cubicBezTo>
                  <a:pt x="3412" y="8772"/>
                  <a:pt x="3664" y="8620"/>
                  <a:pt x="3880" y="8399"/>
                </a:cubicBez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2" name="TextBox 22"/>
          <p:cNvSpPr txBox="true"/>
          <p:nvPr/>
        </p:nvSpPr>
        <p:spPr>
          <a:xfrm flipH="false" flipV="false" rot="0">
            <a:off x="1376614" y="4991547"/>
            <a:ext cx="771332" cy="2000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4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关键技术</a:t>
            </a:r>
            <a:endParaRPr lang="en-US" sz="1100"/>
          </a:p>
        </p:txBody>
      </p:sp>
      <p:sp>
        <p:nvSpPr>
          <p:cNvPr id="23" name="TextBox 23"/>
          <p:cNvSpPr txBox="true"/>
          <p:nvPr/>
        </p:nvSpPr>
        <p:spPr>
          <a:xfrm flipH="false" flipV="false" rot="0">
            <a:off x="1133192" y="5384453"/>
            <a:ext cx="4866058" cy="397669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运用[某技术A]解决[某问题]，结合[某技术B]实现[某功能]，通过[某优化方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法]提升系统响应速度与处理精度</a:t>
            </a:r>
            <a:endParaRPr/>
          </a:p>
        </p:txBody>
      </p:sp>
      <p:sp>
        <p:nvSpPr>
          <p:cNvPr id="24" name="AutoShape 24"/>
          <p:cNvSpPr/>
          <p:nvPr/>
        </p:nvSpPr>
        <p:spPr>
          <a:xfrm flipH="false" flipV="false" rot="0">
            <a:off x="6189702" y="4717703"/>
            <a:ext cx="5085079" cy="1328738"/>
          </a:xfrm>
          <a:prstGeom prst="rect">
            <a:avLst/>
          </a:prstGeom>
          <a:solidFill>
            <a:srgbClr val="F1F3F5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5" name="AutoShape 25"/>
          <p:cNvSpPr/>
          <p:nvPr/>
        </p:nvSpPr>
        <p:spPr>
          <a:xfrm flipH="false" flipV="false" rot="0">
            <a:off x="6189702" y="4717703"/>
            <a:ext cx="5085079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6" name="AutoShape 26"/>
          <p:cNvSpPr/>
          <p:nvPr/>
        </p:nvSpPr>
        <p:spPr>
          <a:xfrm flipH="false" flipV="false" rot="0">
            <a:off x="6387595" y="5003453"/>
            <a:ext cx="190452" cy="190500"/>
          </a:xfrm>
          <a:custGeom>
            <a:rect b="b" l="l" r="r" t="t"/>
            <a:pathLst>
              <a:path h="10000" w="9998">
                <a:moveTo>
                  <a:pt x="500" y="0"/>
                </a:moveTo>
                <a:lnTo>
                  <a:pt x="9498" y="0"/>
                </a:lnTo>
                <a:cubicBezTo>
                  <a:pt x="9638" y="0"/>
                  <a:pt x="9756" y="53"/>
                  <a:pt x="9853" y="161"/>
                </a:cubicBezTo>
                <a:cubicBezTo>
                  <a:pt x="9949" y="268"/>
                  <a:pt x="9998" y="400"/>
                  <a:pt x="9998" y="556"/>
                </a:cubicBezTo>
                <a:lnTo>
                  <a:pt x="9998" y="9444"/>
                </a:lnTo>
                <a:cubicBezTo>
                  <a:pt x="9998" y="9600"/>
                  <a:pt x="9949" y="9731"/>
                  <a:pt x="9853" y="9839"/>
                </a:cubicBezTo>
                <a:cubicBezTo>
                  <a:pt x="9756" y="9946"/>
                  <a:pt x="9638" y="10000"/>
                  <a:pt x="9498" y="10000"/>
                </a:cubicBezTo>
                <a:lnTo>
                  <a:pt x="500" y="10000"/>
                </a:lnTo>
                <a:cubicBezTo>
                  <a:pt x="360" y="10000"/>
                  <a:pt x="241" y="9946"/>
                  <a:pt x="145" y="9839"/>
                </a:cubicBezTo>
                <a:cubicBezTo>
                  <a:pt x="48" y="9731"/>
                  <a:pt x="0" y="9600"/>
                  <a:pt x="0" y="9444"/>
                </a:cubicBezTo>
                <a:lnTo>
                  <a:pt x="0" y="556"/>
                </a:lnTo>
                <a:cubicBezTo>
                  <a:pt x="0" y="400"/>
                  <a:pt x="48" y="268"/>
                  <a:pt x="145" y="161"/>
                </a:cubicBezTo>
                <a:cubicBezTo>
                  <a:pt x="241" y="53"/>
                  <a:pt x="360" y="0"/>
                  <a:pt x="500" y="0"/>
                </a:cubicBezTo>
                <a:moveTo>
                  <a:pt x="8998" y="1111"/>
                </a:moveTo>
                <a:lnTo>
                  <a:pt x="1000" y="1111"/>
                </a:lnTo>
                <a:lnTo>
                  <a:pt x="1000" y="8889"/>
                </a:lnTo>
                <a:lnTo>
                  <a:pt x="8998" y="8889"/>
                </a:lnTo>
                <a:lnTo>
                  <a:pt x="8998" y="1111"/>
                </a:lnTo>
                <a:moveTo>
                  <a:pt x="4999" y="7778"/>
                </a:moveTo>
                <a:lnTo>
                  <a:pt x="4999" y="6667"/>
                </a:lnTo>
                <a:lnTo>
                  <a:pt x="7998" y="6667"/>
                </a:lnTo>
                <a:lnTo>
                  <a:pt x="7998" y="7778"/>
                </a:lnTo>
                <a:lnTo>
                  <a:pt x="4999" y="7778"/>
                </a:lnTo>
                <a:moveTo>
                  <a:pt x="1920" y="6567"/>
                </a:moveTo>
                <a:lnTo>
                  <a:pt x="3329" y="5000"/>
                </a:lnTo>
                <a:lnTo>
                  <a:pt x="1920" y="3433"/>
                </a:lnTo>
                <a:lnTo>
                  <a:pt x="2629" y="2644"/>
                </a:lnTo>
                <a:lnTo>
                  <a:pt x="4749" y="5000"/>
                </a:lnTo>
                <a:lnTo>
                  <a:pt x="2629" y="7356"/>
                </a:ln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7" name="TextBox 27"/>
          <p:cNvSpPr txBox="true"/>
          <p:nvPr/>
        </p:nvSpPr>
        <p:spPr>
          <a:xfrm flipH="false" flipV="false" rot="0">
            <a:off x="6652144" y="4991547"/>
            <a:ext cx="771332" cy="2000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4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实现环境</a:t>
            </a:r>
            <a:endParaRPr lang="en-US" sz="1100"/>
          </a:p>
        </p:txBody>
      </p:sp>
      <p:sp>
        <p:nvSpPr>
          <p:cNvPr id="28" name="TextBox 28"/>
          <p:cNvSpPr txBox="true"/>
          <p:nvPr/>
        </p:nvSpPr>
        <p:spPr>
          <a:xfrm flipH="false" flipV="false" rot="0">
            <a:off x="6408722" y="5384453"/>
            <a:ext cx="4866058" cy="397669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基于[某平台/语言]开发，代码量约[某行]，经过[某测试方法]验证，系统运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行稳定，达到设计指标要求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true"/>
          <p:nvPr/>
        </p:nvSpPr>
        <p:spPr>
          <a:xfrm flipH="false" flipV="false" rot="0"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RESEARCH CONTENT 04</a:t>
            </a:r>
            <a:endParaRPr lang="en-US" sz="1100"/>
          </a:p>
        </p:txBody>
      </p:sp>
      <p:sp>
        <p:nvSpPr>
          <p:cNvPr id="4" name="TextBox 4"/>
          <p:cNvSpPr txBox="true"/>
          <p:nvPr/>
        </p:nvSpPr>
        <p:spPr>
          <a:xfrm flipH="false" flipV="false" rot="0">
            <a:off x="457086" y="752475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30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研究内容四：仿真建模与数值计算</a:t>
            </a:r>
            <a:endParaRPr lang="en-US" sz="1100"/>
          </a:p>
        </p:txBody>
      </p:sp>
      <p:sp>
        <p:nvSpPr>
          <p:cNvPr id="5" name="TextBox 5"/>
          <p:cNvSpPr txBox="true"/>
          <p:nvPr/>
        </p:nvSpPr>
        <p:spPr>
          <a:xfrm flipH="false" flipV="false" rot="0">
            <a:off x="457086" y="1352550"/>
            <a:ext cx="11274781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74901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建立物理过程数值仿真模型，采用有限元方法进行离散求解，通过网格加密策略处理关键区域精度问题，仿真结果与实验数据误差小于5%。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 flipH="false" flipV="false" rot="0">
            <a:off x="457086" y="1748730"/>
            <a:ext cx="6399200" cy="996255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 flipH="false" flipV="false" rot="0">
            <a:off x="457086" y="1748730"/>
            <a:ext cx="6399200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8" name="TextBox 8"/>
          <p:cNvSpPr txBox="true"/>
          <p:nvPr/>
        </p:nvSpPr>
        <p:spPr>
          <a:xfrm flipH="false" flipV="false" rot="0">
            <a:off x="657061" y="1967805"/>
            <a:ext cx="155785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900">
                <a:ln/>
                <a:solidFill>
                  <a:srgbClr val="5B8CB8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01</a:t>
            </a:r>
            <a:endParaRPr lang="en-US" sz="1100"/>
          </a:p>
        </p:txBody>
      </p:sp>
      <p:sp>
        <p:nvSpPr>
          <p:cNvPr id="9" name="TextBox 9"/>
          <p:cNvSpPr txBox="true"/>
          <p:nvPr/>
        </p:nvSpPr>
        <p:spPr>
          <a:xfrm flipH="false" flipV="false" rot="0">
            <a:off x="898548" y="1948755"/>
            <a:ext cx="5757762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1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模型建立</a:t>
            </a:r>
            <a:endParaRPr lang="en-US" sz="1100"/>
          </a:p>
        </p:txBody>
      </p:sp>
      <p:sp>
        <p:nvSpPr>
          <p:cNvPr id="10" name="TextBox 10"/>
          <p:cNvSpPr txBox="true"/>
          <p:nvPr/>
        </p:nvSpPr>
        <p:spPr>
          <a:xfrm flipH="false" flipV="false" rot="0">
            <a:off x="898548" y="2205930"/>
            <a:ext cx="5957738" cy="34096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基于守恒方程建立数学模型，考虑材料非线性及几何非线性因素，忽略次要热损耗以平衡精度与效率，确</a:t>
            </a:r>
            <a:endParaRPr lang="en-US" sz="1100"/>
          </a:p>
          <a:p>
            <a:pPr algn="l"/>
            <a:r>
              <a:rPr b="false" i="false" strike="noStrike" sz="9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定控制方程与本构关系。</a:t>
            </a:r>
            <a:endParaRPr/>
          </a:p>
        </p:txBody>
      </p:sp>
      <p:sp>
        <p:nvSpPr>
          <p:cNvPr id="11" name="AutoShape 11"/>
          <p:cNvSpPr/>
          <p:nvPr/>
        </p:nvSpPr>
        <p:spPr>
          <a:xfrm flipH="false" flipV="false" rot="0">
            <a:off x="457086" y="2859286"/>
            <a:ext cx="6399200" cy="996255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 flipH="false" flipV="false" rot="0">
            <a:off x="457086" y="2859286"/>
            <a:ext cx="6399200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3" name="TextBox 13"/>
          <p:cNvSpPr txBox="true"/>
          <p:nvPr/>
        </p:nvSpPr>
        <p:spPr>
          <a:xfrm flipH="false" flipV="false" rot="0">
            <a:off x="657061" y="3078361"/>
            <a:ext cx="155785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900">
                <a:ln/>
                <a:solidFill>
                  <a:srgbClr val="5B8CB8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02</a:t>
            </a:r>
            <a:endParaRPr lang="en-US" sz="1100"/>
          </a:p>
        </p:txBody>
      </p:sp>
      <p:sp>
        <p:nvSpPr>
          <p:cNvPr id="14" name="TextBox 14"/>
          <p:cNvSpPr txBox="true"/>
          <p:nvPr/>
        </p:nvSpPr>
        <p:spPr>
          <a:xfrm flipH="false" flipV="false" rot="0">
            <a:off x="898548" y="3059311"/>
            <a:ext cx="5757762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1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离散方法</a:t>
            </a:r>
            <a:endParaRPr lang="en-US" sz="1100"/>
          </a:p>
        </p:txBody>
      </p:sp>
      <p:sp>
        <p:nvSpPr>
          <p:cNvPr id="15" name="TextBox 15"/>
          <p:cNvSpPr txBox="true"/>
          <p:nvPr/>
        </p:nvSpPr>
        <p:spPr>
          <a:xfrm flipH="false" flipV="false" rot="0">
            <a:off x="898548" y="3316486"/>
            <a:ext cx="5957738" cy="34096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采用有限元法对计算域进行网格划分，单元类型为八节点六面体单元，在应力集中区域进行网格加密，总</a:t>
            </a:r>
            <a:endParaRPr lang="en-US" sz="1100"/>
          </a:p>
          <a:p>
            <a:pPr algn="l"/>
            <a:r>
              <a:rPr b="false" i="false" strike="noStrike" sz="9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单元数约50万，确保关键区域计算精度。</a:t>
            </a:r>
            <a:endParaRPr/>
          </a:p>
        </p:txBody>
      </p:sp>
      <p:sp>
        <p:nvSpPr>
          <p:cNvPr id="16" name="AutoShape 16"/>
          <p:cNvSpPr/>
          <p:nvPr/>
        </p:nvSpPr>
        <p:spPr>
          <a:xfrm flipH="false" flipV="false" rot="0">
            <a:off x="457086" y="3969841"/>
            <a:ext cx="6399200" cy="996255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7" name="AutoShape 17"/>
          <p:cNvSpPr/>
          <p:nvPr/>
        </p:nvSpPr>
        <p:spPr>
          <a:xfrm flipH="false" flipV="false" rot="0">
            <a:off x="457086" y="3969841"/>
            <a:ext cx="6399200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8" name="TextBox 18"/>
          <p:cNvSpPr txBox="true"/>
          <p:nvPr/>
        </p:nvSpPr>
        <p:spPr>
          <a:xfrm flipH="false" flipV="false" rot="0">
            <a:off x="657061" y="4188916"/>
            <a:ext cx="155785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900">
                <a:ln/>
                <a:solidFill>
                  <a:srgbClr val="5B8CB8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03</a:t>
            </a:r>
            <a:endParaRPr lang="en-US" sz="1100"/>
          </a:p>
        </p:txBody>
      </p:sp>
      <p:sp>
        <p:nvSpPr>
          <p:cNvPr id="19" name="TextBox 19"/>
          <p:cNvSpPr txBox="true"/>
          <p:nvPr/>
        </p:nvSpPr>
        <p:spPr>
          <a:xfrm flipH="false" flipV="false" rot="0">
            <a:off x="898548" y="4169866"/>
            <a:ext cx="5757762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1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边界条件</a:t>
            </a:r>
            <a:endParaRPr lang="en-US" sz="1100"/>
          </a:p>
        </p:txBody>
      </p:sp>
      <p:sp>
        <p:nvSpPr>
          <p:cNvPr id="20" name="TextBox 20"/>
          <p:cNvSpPr txBox="true"/>
          <p:nvPr/>
        </p:nvSpPr>
        <p:spPr>
          <a:xfrm flipH="false" flipV="false" rot="0">
            <a:off x="898548" y="4427041"/>
            <a:ext cx="5957738" cy="34096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设置位移约束边界条件于固定端，初始条件为室温无应力状态，材料参数来源于实验测量，通过牛顿迭代</a:t>
            </a:r>
            <a:endParaRPr lang="en-US" sz="1100"/>
          </a:p>
          <a:p>
            <a:pPr algn="l"/>
            <a:r>
              <a:rPr b="false" i="false" strike="noStrike" sz="9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法处理非线性问题。</a:t>
            </a:r>
            <a:endParaRPr/>
          </a:p>
        </p:txBody>
      </p:sp>
      <p:sp>
        <p:nvSpPr>
          <p:cNvPr id="21" name="AutoShape 21"/>
          <p:cNvSpPr/>
          <p:nvPr/>
        </p:nvSpPr>
        <p:spPr>
          <a:xfrm flipH="false" flipV="false" rot="0">
            <a:off x="457086" y="5080398"/>
            <a:ext cx="6399200" cy="996255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2" name="AutoShape 22"/>
          <p:cNvSpPr/>
          <p:nvPr/>
        </p:nvSpPr>
        <p:spPr>
          <a:xfrm flipH="false" flipV="false" rot="0">
            <a:off x="457086" y="5080398"/>
            <a:ext cx="6399200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3" name="TextBox 23"/>
          <p:cNvSpPr txBox="true"/>
          <p:nvPr/>
        </p:nvSpPr>
        <p:spPr>
          <a:xfrm flipH="false" flipV="false" rot="0">
            <a:off x="657061" y="5299471"/>
            <a:ext cx="155785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900">
                <a:ln/>
                <a:solidFill>
                  <a:srgbClr val="5B8CB8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04</a:t>
            </a:r>
            <a:endParaRPr lang="en-US" sz="1100"/>
          </a:p>
        </p:txBody>
      </p:sp>
      <p:sp>
        <p:nvSpPr>
          <p:cNvPr id="24" name="TextBox 24"/>
          <p:cNvSpPr txBox="true"/>
          <p:nvPr/>
        </p:nvSpPr>
        <p:spPr>
          <a:xfrm flipH="false" flipV="false" rot="0">
            <a:off x="898548" y="5280423"/>
            <a:ext cx="5757762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1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求解验证</a:t>
            </a:r>
            <a:endParaRPr lang="en-US" sz="1100"/>
          </a:p>
        </p:txBody>
      </p:sp>
      <p:sp>
        <p:nvSpPr>
          <p:cNvPr id="25" name="TextBox 25"/>
          <p:cNvSpPr txBox="true"/>
          <p:nvPr/>
        </p:nvSpPr>
        <p:spPr>
          <a:xfrm flipH="false" flipV="false" rot="0">
            <a:off x="898548" y="5537598"/>
            <a:ext cx="5957738" cy="34096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采用商业求解器计算，收敛标准为残差小于1e-6，计算结果与实验数据对比，误差小于5%，验证模型可靠</a:t>
            </a:r>
            <a:endParaRPr lang="en-US" sz="1100"/>
          </a:p>
          <a:p>
            <a:pPr algn="l"/>
            <a:r>
              <a:rPr b="false" i="false" strike="noStrike" sz="9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性。</a:t>
            </a:r>
            <a:endParaRPr/>
          </a:p>
        </p:txBody>
      </p:sp>
      <p:sp>
        <p:nvSpPr>
          <p:cNvPr id="26" name="AutoShape 26"/>
          <p:cNvSpPr/>
          <p:nvPr/>
        </p:nvSpPr>
        <p:spPr>
          <a:xfrm flipH="false" flipV="false" rot="0">
            <a:off x="7161009" y="1748730"/>
            <a:ext cx="4570857" cy="2571750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pic>
        <p:nvPicPr>
          <p:cNvPr id="27" name="Picture 27"/>
          <p:cNvPicPr>
            <a:picLocks noChangeAspect="true"/>
          </p:cNvPicPr>
          <p:nvPr/>
        </p:nvPicPr>
        <p:blipFill>
          <a:blip r:embed="rId2">
            <a:alphaModFix amt="100000"/>
          </a:blip>
          <a:srcRect b="0" l="12116" r="12116" t="0"/>
          <a:stretch>
            <a:fillRect/>
          </a:stretch>
        </p:blipFill>
        <p:spPr>
          <a:xfrm flipH="false" flipV="false" rot="0">
            <a:off x="7170532" y="1758255"/>
            <a:ext cx="4551812" cy="25527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8" name="TextBox 28"/>
          <p:cNvSpPr txBox="true"/>
          <p:nvPr/>
        </p:nvSpPr>
        <p:spPr>
          <a:xfrm flipH="false" flipV="false" rot="0">
            <a:off x="7161009" y="4415730"/>
            <a:ext cx="4570857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有限元网格划分与仿真模型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 flipH="false" flipV="false" rot="0">
            <a:off x="440199" y="495300"/>
            <a:ext cx="152362" cy="152400"/>
          </a:xfrm>
          <a:custGeom>
            <a:rect b="b" l="l" r="r" t="t"/>
            <a:pathLst>
              <a:path h="10000" w="9998">
                <a:moveTo>
                  <a:pt x="1111" y="3853"/>
                </a:moveTo>
                <a:lnTo>
                  <a:pt x="1111" y="5000"/>
                </a:lnTo>
                <a:cubicBezTo>
                  <a:pt x="1111" y="5091"/>
                  <a:pt x="1177" y="5200"/>
                  <a:pt x="1311" y="5326"/>
                </a:cubicBezTo>
                <a:cubicBezTo>
                  <a:pt x="1466" y="5466"/>
                  <a:pt x="1684" y="5603"/>
                  <a:pt x="1966" y="5737"/>
                </a:cubicBezTo>
                <a:cubicBezTo>
                  <a:pt x="2351" y="5919"/>
                  <a:pt x="2807" y="6061"/>
                  <a:pt x="3333" y="6163"/>
                </a:cubicBezTo>
                <a:cubicBezTo>
                  <a:pt x="3858" y="6265"/>
                  <a:pt x="4413" y="6316"/>
                  <a:pt x="4999" y="6316"/>
                </a:cubicBezTo>
                <a:cubicBezTo>
                  <a:pt x="5584" y="6316"/>
                  <a:pt x="6139" y="6265"/>
                  <a:pt x="6665" y="6163"/>
                </a:cubicBezTo>
                <a:cubicBezTo>
                  <a:pt x="7191" y="6061"/>
                  <a:pt x="7646" y="5919"/>
                  <a:pt x="8032" y="5737"/>
                </a:cubicBezTo>
                <a:cubicBezTo>
                  <a:pt x="8313" y="5603"/>
                  <a:pt x="8531" y="5466"/>
                  <a:pt x="8687" y="5326"/>
                </a:cubicBezTo>
                <a:cubicBezTo>
                  <a:pt x="8820" y="5200"/>
                  <a:pt x="8887" y="5091"/>
                  <a:pt x="8887" y="5000"/>
                </a:cubicBezTo>
                <a:lnTo>
                  <a:pt x="8887" y="3853"/>
                </a:lnTo>
                <a:cubicBezTo>
                  <a:pt x="8420" y="4126"/>
                  <a:pt x="7853" y="4340"/>
                  <a:pt x="7187" y="4495"/>
                </a:cubicBezTo>
                <a:cubicBezTo>
                  <a:pt x="6498" y="4656"/>
                  <a:pt x="5769" y="4737"/>
                  <a:pt x="4999" y="4737"/>
                </a:cubicBezTo>
                <a:cubicBezTo>
                  <a:pt x="4229" y="4737"/>
                  <a:pt x="3499" y="4656"/>
                  <a:pt x="2811" y="4495"/>
                </a:cubicBezTo>
                <a:cubicBezTo>
                  <a:pt x="2144" y="4340"/>
                  <a:pt x="1577" y="4126"/>
                  <a:pt x="1111" y="3853"/>
                </a:cubicBezTo>
                <a:moveTo>
                  <a:pt x="8887" y="7632"/>
                </a:moveTo>
                <a:lnTo>
                  <a:pt x="8887" y="6484"/>
                </a:lnTo>
                <a:cubicBezTo>
                  <a:pt x="8420" y="6758"/>
                  <a:pt x="7853" y="6972"/>
                  <a:pt x="7187" y="7126"/>
                </a:cubicBezTo>
                <a:cubicBezTo>
                  <a:pt x="6498" y="7287"/>
                  <a:pt x="5769" y="7368"/>
                  <a:pt x="4999" y="7368"/>
                </a:cubicBezTo>
                <a:cubicBezTo>
                  <a:pt x="4229" y="7368"/>
                  <a:pt x="3499" y="7287"/>
                  <a:pt x="2811" y="7126"/>
                </a:cubicBezTo>
                <a:cubicBezTo>
                  <a:pt x="2144" y="6972"/>
                  <a:pt x="1577" y="6758"/>
                  <a:pt x="1111" y="6484"/>
                </a:cubicBezTo>
                <a:lnTo>
                  <a:pt x="1111" y="7632"/>
                </a:lnTo>
                <a:cubicBezTo>
                  <a:pt x="1111" y="7722"/>
                  <a:pt x="1177" y="7831"/>
                  <a:pt x="1311" y="7958"/>
                </a:cubicBezTo>
                <a:cubicBezTo>
                  <a:pt x="1466" y="8098"/>
                  <a:pt x="1684" y="8234"/>
                  <a:pt x="1966" y="8368"/>
                </a:cubicBezTo>
                <a:cubicBezTo>
                  <a:pt x="2351" y="8550"/>
                  <a:pt x="2807" y="8693"/>
                  <a:pt x="3333" y="8795"/>
                </a:cubicBezTo>
                <a:cubicBezTo>
                  <a:pt x="3858" y="8896"/>
                  <a:pt x="4413" y="8947"/>
                  <a:pt x="4999" y="8947"/>
                </a:cubicBezTo>
                <a:cubicBezTo>
                  <a:pt x="5584" y="8947"/>
                  <a:pt x="6139" y="8896"/>
                  <a:pt x="6665" y="8795"/>
                </a:cubicBezTo>
                <a:cubicBezTo>
                  <a:pt x="7191" y="8693"/>
                  <a:pt x="7646" y="8550"/>
                  <a:pt x="8032" y="8368"/>
                </a:cubicBezTo>
                <a:cubicBezTo>
                  <a:pt x="8313" y="8234"/>
                  <a:pt x="8531" y="8098"/>
                  <a:pt x="8687" y="7958"/>
                </a:cubicBezTo>
                <a:cubicBezTo>
                  <a:pt x="8820" y="7831"/>
                  <a:pt x="8887" y="7722"/>
                  <a:pt x="8887" y="7632"/>
                </a:cubicBezTo>
                <a:moveTo>
                  <a:pt x="0" y="7632"/>
                </a:moveTo>
                <a:lnTo>
                  <a:pt x="0" y="2368"/>
                </a:lnTo>
                <a:cubicBezTo>
                  <a:pt x="0" y="1940"/>
                  <a:pt x="226" y="1540"/>
                  <a:pt x="678" y="1168"/>
                </a:cubicBezTo>
                <a:cubicBezTo>
                  <a:pt x="1122" y="817"/>
                  <a:pt x="1721" y="536"/>
                  <a:pt x="2477" y="326"/>
                </a:cubicBezTo>
                <a:cubicBezTo>
                  <a:pt x="3255" y="108"/>
                  <a:pt x="4095" y="0"/>
                  <a:pt x="4999" y="0"/>
                </a:cubicBezTo>
                <a:cubicBezTo>
                  <a:pt x="5902" y="0"/>
                  <a:pt x="6743" y="108"/>
                  <a:pt x="7521" y="326"/>
                </a:cubicBezTo>
                <a:cubicBezTo>
                  <a:pt x="8276" y="536"/>
                  <a:pt x="8876" y="817"/>
                  <a:pt x="9320" y="1168"/>
                </a:cubicBezTo>
                <a:cubicBezTo>
                  <a:pt x="9772" y="1540"/>
                  <a:pt x="9998" y="1940"/>
                  <a:pt x="9998" y="2368"/>
                </a:cubicBezTo>
                <a:lnTo>
                  <a:pt x="9998" y="7632"/>
                </a:lnTo>
                <a:cubicBezTo>
                  <a:pt x="9998" y="8060"/>
                  <a:pt x="9772" y="8460"/>
                  <a:pt x="9320" y="8832"/>
                </a:cubicBezTo>
                <a:cubicBezTo>
                  <a:pt x="8876" y="9182"/>
                  <a:pt x="8276" y="9463"/>
                  <a:pt x="7521" y="9674"/>
                </a:cubicBezTo>
                <a:cubicBezTo>
                  <a:pt x="6743" y="9891"/>
                  <a:pt x="5902" y="10000"/>
                  <a:pt x="4999" y="10000"/>
                </a:cubicBezTo>
                <a:cubicBezTo>
                  <a:pt x="4095" y="10000"/>
                  <a:pt x="3255" y="9891"/>
                  <a:pt x="2477" y="9674"/>
                </a:cubicBezTo>
                <a:cubicBezTo>
                  <a:pt x="1721" y="9463"/>
                  <a:pt x="1122" y="9182"/>
                  <a:pt x="678" y="8832"/>
                </a:cubicBezTo>
                <a:cubicBezTo>
                  <a:pt x="226" y="8460"/>
                  <a:pt x="0" y="8060"/>
                  <a:pt x="0" y="7632"/>
                </a:cubicBezTo>
                <a:moveTo>
                  <a:pt x="4999" y="3684"/>
                </a:moveTo>
                <a:cubicBezTo>
                  <a:pt x="5584" y="3684"/>
                  <a:pt x="6139" y="3633"/>
                  <a:pt x="6665" y="3532"/>
                </a:cubicBezTo>
                <a:cubicBezTo>
                  <a:pt x="7191" y="3430"/>
                  <a:pt x="7646" y="3287"/>
                  <a:pt x="8032" y="3105"/>
                </a:cubicBezTo>
                <a:cubicBezTo>
                  <a:pt x="8313" y="2971"/>
                  <a:pt x="8531" y="2835"/>
                  <a:pt x="8687" y="2695"/>
                </a:cubicBezTo>
                <a:cubicBezTo>
                  <a:pt x="8820" y="2568"/>
                  <a:pt x="8887" y="2459"/>
                  <a:pt x="8887" y="2368"/>
                </a:cubicBezTo>
                <a:cubicBezTo>
                  <a:pt x="8887" y="2277"/>
                  <a:pt x="8820" y="2168"/>
                  <a:pt x="8687" y="2042"/>
                </a:cubicBezTo>
                <a:cubicBezTo>
                  <a:pt x="8531" y="1902"/>
                  <a:pt x="8313" y="1765"/>
                  <a:pt x="8032" y="1632"/>
                </a:cubicBezTo>
                <a:cubicBezTo>
                  <a:pt x="7646" y="1449"/>
                  <a:pt x="7191" y="1307"/>
                  <a:pt x="6665" y="1205"/>
                </a:cubicBezTo>
                <a:cubicBezTo>
                  <a:pt x="6139" y="1103"/>
                  <a:pt x="5584" y="1053"/>
                  <a:pt x="4999" y="1053"/>
                </a:cubicBezTo>
                <a:cubicBezTo>
                  <a:pt x="4413" y="1053"/>
                  <a:pt x="3858" y="1103"/>
                  <a:pt x="3333" y="1205"/>
                </a:cubicBezTo>
                <a:cubicBezTo>
                  <a:pt x="2807" y="1307"/>
                  <a:pt x="2351" y="1449"/>
                  <a:pt x="1966" y="1632"/>
                </a:cubicBezTo>
                <a:cubicBezTo>
                  <a:pt x="1684" y="1765"/>
                  <a:pt x="1466" y="1902"/>
                  <a:pt x="1311" y="2042"/>
                </a:cubicBezTo>
                <a:cubicBezTo>
                  <a:pt x="1177" y="2168"/>
                  <a:pt x="1111" y="2277"/>
                  <a:pt x="1111" y="2368"/>
                </a:cubicBezTo>
                <a:cubicBezTo>
                  <a:pt x="1111" y="2459"/>
                  <a:pt x="1177" y="2568"/>
                  <a:pt x="1311" y="2695"/>
                </a:cubicBezTo>
                <a:cubicBezTo>
                  <a:pt x="1466" y="2835"/>
                  <a:pt x="1684" y="2971"/>
                  <a:pt x="1966" y="3105"/>
                </a:cubicBezTo>
                <a:cubicBezTo>
                  <a:pt x="2351" y="3287"/>
                  <a:pt x="2807" y="3430"/>
                  <a:pt x="3333" y="3532"/>
                </a:cubicBezTo>
                <a:cubicBezTo>
                  <a:pt x="3858" y="3633"/>
                  <a:pt x="4413" y="3684"/>
                  <a:pt x="4999" y="3684"/>
                </a:cubicBez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" name="TextBox 4"/>
          <p:cNvSpPr txBox="true"/>
          <p:nvPr/>
        </p:nvSpPr>
        <p:spPr>
          <a:xfrm flipH="false" flipV="false" rot="0">
            <a:off x="651853" y="504825"/>
            <a:ext cx="1555460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DATA PRESENTATION 01</a:t>
            </a:r>
            <a:endParaRPr lang="en-US" sz="1100"/>
          </a:p>
        </p:txBody>
      </p:sp>
      <p:sp>
        <p:nvSpPr>
          <p:cNvPr id="5" name="TextBox 5"/>
          <p:cNvSpPr txBox="true"/>
          <p:nvPr/>
        </p:nvSpPr>
        <p:spPr>
          <a:xfrm flipH="false" flipV="false" rot="0">
            <a:off x="457086" y="809625"/>
            <a:ext cx="11274781" cy="381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27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数据展示一：描述性统计与基础分析</a:t>
            </a:r>
            <a:endParaRPr lang="en-US" sz="1100"/>
          </a:p>
        </p:txBody>
      </p:sp>
      <p:sp>
        <p:nvSpPr>
          <p:cNvPr id="6" name="TextBox 6"/>
          <p:cNvSpPr txBox="true"/>
          <p:nvPr/>
        </p:nvSpPr>
        <p:spPr>
          <a:xfrm flipH="false" flipV="false" rot="0">
            <a:off x="457086" y="1363861"/>
            <a:ext cx="10147243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74901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研究纳入有效样本，样本在关键特征上分布合理。核心变量与结果变量呈显著相关，为后续深入分析提供了数据基础与初步证据。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 flipH="false" flipV="false" rot="0">
            <a:off x="457086" y="1798141"/>
            <a:ext cx="6094476" cy="4602659"/>
          </a:xfrm>
          <a:prstGeom prst="roundRect">
            <a:avLst>
              <a:gd fmla="val 164" name="adj"/>
            </a:avLst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 flipH="false" flipV="false" rot="0">
            <a:off x="457086" y="1798141"/>
            <a:ext cx="6094476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9" name="TextBox 9"/>
          <p:cNvSpPr txBox="true"/>
          <p:nvPr/>
        </p:nvSpPr>
        <p:spPr>
          <a:xfrm flipH="false" flipV="false" rot="0">
            <a:off x="695151" y="2083891"/>
            <a:ext cx="5618345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3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样本人口学特征分布（N=[某数量]）</a:t>
            </a:r>
            <a:endParaRPr lang="en-US" sz="1100"/>
          </a:p>
        </p:txBody>
      </p:sp>
      <p:graphicFrame>
        <p:nvGraphicFramePr>
          <p:cNvPr id="10" name="Table 10"/>
          <p:cNvGraphicFramePr>
            <a:graphicFrameLocks noGrp="true"/>
          </p:cNvGraphicFramePr>
          <p:nvPr/>
        </p:nvGraphicFramePr>
        <p:xfrm>
          <a:off x="695151" y="2464891"/>
          <a:ext cx="5618345" cy="2238375"/>
        </p:xfrm>
        <a:graphic>
          <a:graphicData uri="http://schemas.openxmlformats.org/drawingml/2006/table">
            <a:tbl>
              <a:tblPr/>
              <a:tblGrid>
                <a:gridCol w="1790700"/>
                <a:gridCol w="1270000"/>
                <a:gridCol w="1270000"/>
                <a:gridCol w="1270000"/>
              </a:tblGrid>
              <a:tr h="635000">
                <a:tc gridSpan="1" rowSpan="1">
                  <a:txBody>
                    <a:bodyPr anchor="ctr" anchorCtr="false" bIns="114300" lIns="76200" rIns="76200" rot="0" tIns="114300" vert="horz" wrap="square"/>
                    <a:p>
                      <a:pPr algn="l">
                        <a:defRPr b="tru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tru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变量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  <a:solidFill>
                      <a:srgbClr val="F1F3F5">
                        <a:alpha val="100000"/>
                      </a:srgbClr>
                    </a:solidFill>
                  </a:tcPr>
                </a:tc>
                <a:tc gridSpan="1" rowSpan="1">
                  <a:txBody>
                    <a:bodyPr anchor="ctr" anchorCtr="true" bIns="114300" lIns="76200" rIns="76200" rot="0" tIns="114300" vert="horz" wrap="square"/>
                    <a:p>
                      <a:pPr algn="ctr">
                        <a:defRPr b="tru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tru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实验组(n=[某数 量])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  <a:solidFill>
                      <a:srgbClr val="F1F3F5">
                        <a:alpha val="100000"/>
                      </a:srgbClr>
                    </a:solidFill>
                  </a:tcPr>
                </a:tc>
                <a:tc gridSpan="1" rowSpan="1">
                  <a:txBody>
                    <a:bodyPr anchor="ctr" anchorCtr="true" bIns="114300" lIns="76200" rIns="76200" rot="0" tIns="114300" vert="horz" wrap="square"/>
                    <a:p>
                      <a:pPr algn="ctr">
                        <a:defRPr b="tru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tru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对照组(n=[某数 量])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  <a:solidFill>
                      <a:srgbClr val="F1F3F5">
                        <a:alpha val="100000"/>
                      </a:srgbClr>
                    </a:solidFill>
                  </a:tcPr>
                </a:tc>
                <a:tc gridSpan="1" rowSpan="1">
                  <a:txBody>
                    <a:bodyPr anchor="ctr" anchorCtr="true" bIns="114300" lIns="76200" rIns="76200" rot="0" tIns="114300" vert="horz" wrap="square"/>
                    <a:p>
                      <a:pPr algn="ctr">
                        <a:defRPr b="tru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tru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总计(n=[某数量])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  <a:solidFill>
                      <a:srgbClr val="F1F3F5">
                        <a:alpha val="100000"/>
                      </a:srgbClr>
                    </a:solidFill>
                  </a:tcPr>
                </a:tc>
              </a:tr>
              <a:tr h="393700">
                <a:tc gridSpan="1" rowSpan="1">
                  <a:txBody>
                    <a:bodyPr anchor="ctr" anchorCtr="false" bIns="95250" lIns="76200" rIns="76200" rot="0" tIns="95250" vert="horz" wrap="square"/>
                    <a:p>
                      <a:pPr algn="l">
                        <a:def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年龄(岁)，Mean±SD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  <a:tc gridSpan="1" rowSpan="1">
                  <a:txBody>
                    <a:bodyPr anchor="ctr" anchorCtr="true" bIns="95250" lIns="76200" rIns="76200" rot="0" tIns="95250" vert="horz" wrap="square"/>
                    <a:p>
                      <a:pPr algn="ctr">
                        <a:def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[某数值]±[某数值]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  <a:tc gridSpan="1" rowSpan="1">
                  <a:txBody>
                    <a:bodyPr anchor="ctr" anchorCtr="true" bIns="95250" lIns="76200" rIns="76200" rot="0" tIns="95250" vert="horz" wrap="square"/>
                    <a:p>
                      <a:pPr algn="ctr">
                        <a:def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[某数值]±[某数值]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  <a:tc gridSpan="1" rowSpan="1">
                  <a:txBody>
                    <a:bodyPr anchor="ctr" anchorCtr="true" bIns="95250" lIns="76200" rIns="76200" rot="0" tIns="95250" vert="horz" wrap="square"/>
                    <a:p>
                      <a:pPr algn="ctr">
                        <a:def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[某数值]±[某数值]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</a:tr>
              <a:tr h="596900">
                <a:tc gridSpan="1" rowSpan="1">
                  <a:txBody>
                    <a:bodyPr anchor="ctr" anchorCtr="false" bIns="95250" lIns="76200" rIns="76200" rot="0" tIns="95250" vert="horz" wrap="square"/>
                    <a:p>
                      <a:pPr algn="l">
                        <a:def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性别(男/女)，n(%)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  <a:tc gridSpan="1" rowSpan="1">
                  <a:txBody>
                    <a:bodyPr anchor="ctr" anchorCtr="true" bIns="95250" lIns="76200" rIns="76200" rot="0" tIns="95250" vert="horz" wrap="square"/>
                    <a:p>
                      <a:pPr algn="ctr">
                        <a:def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[某数量]([某百分 比])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  <a:tc gridSpan="1" rowSpan="1">
                  <a:txBody>
                    <a:bodyPr anchor="ctr" anchorCtr="true" bIns="95250" lIns="76200" rIns="76200" rot="0" tIns="95250" vert="horz" wrap="square"/>
                    <a:p>
                      <a:pPr algn="ctr">
                        <a:def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[某数量]([某百分 比])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  <a:tc gridSpan="1" rowSpan="1">
                  <a:txBody>
                    <a:bodyPr anchor="ctr" anchorCtr="true" bIns="95250" lIns="76200" rIns="76200" rot="0" tIns="95250" vert="horz" wrap="square"/>
                    <a:p>
                      <a:pPr algn="ctr">
                        <a:def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[某数量]([某百分 比])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</a:tr>
              <a:tr h="584200">
                <a:tc gridSpan="1" rowSpan="1">
                  <a:txBody>
                    <a:bodyPr anchor="ctr" anchorCtr="false" bIns="95250" lIns="76200" rIns="76200" rot="0" tIns="95250" vert="horz" wrap="square"/>
                    <a:p>
                      <a:pPr algn="l">
                        <a:def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教育水平(本科及以上)， n(%)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  <a:tc gridSpan="1" rowSpan="1">
                  <a:txBody>
                    <a:bodyPr anchor="ctr" anchorCtr="true" bIns="95250" lIns="76200" rIns="76200" rot="0" tIns="95250" vert="horz" wrap="square"/>
                    <a:p>
                      <a:pPr algn="ctr">
                        <a:def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[某数量]([某百分 比])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  <a:tc gridSpan="1" rowSpan="1">
                  <a:txBody>
                    <a:bodyPr anchor="ctr" anchorCtr="true" bIns="95250" lIns="76200" rIns="76200" rot="0" tIns="95250" vert="horz" wrap="square"/>
                    <a:p>
                      <a:pPr algn="ctr">
                        <a:def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[某数量]([某百分 比])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  <a:tc gridSpan="1" rowSpan="1">
                  <a:txBody>
                    <a:bodyPr anchor="ctr" anchorCtr="true" bIns="95250" lIns="76200" rIns="76200" rot="0" tIns="95250" vert="horz" wrap="square"/>
                    <a:p>
                      <a:pPr algn="ctr">
                        <a:def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[某数量]([某百分 比])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1" name="TextBox 11"/>
          <p:cNvSpPr txBox="true"/>
          <p:nvPr/>
        </p:nvSpPr>
        <p:spPr>
          <a:xfrm flipH="false" flipV="false" rot="0">
            <a:off x="4189952" y="6024562"/>
            <a:ext cx="2123544" cy="1143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r">
              <a:defRPr/>
            </a:pPr>
            <a:r>
              <a:rPr b="false" i="false" lang="en-US" strike="noStrike" sz="800">
                <a:ln/>
                <a:solidFill>
                  <a:srgbClr val="0A1F3D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两组在人口学特征上无显著差异，具有可比性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 flipH="false" flipV="false" rot="0">
            <a:off x="6856286" y="1798141"/>
            <a:ext cx="4875581" cy="758130"/>
          </a:xfrm>
          <a:prstGeom prst="rect">
            <a:avLst/>
          </a:prstGeom>
          <a:solidFill>
            <a:srgbClr val="E8EBE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 flipH="false" flipV="false" rot="0">
            <a:off x="6856286" y="1798141"/>
            <a:ext cx="9522" cy="758130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4" name="TextBox 14"/>
          <p:cNvSpPr txBox="true"/>
          <p:nvPr/>
        </p:nvSpPr>
        <p:spPr>
          <a:xfrm flipH="false" flipV="false" rot="0">
            <a:off x="7075306" y="1979116"/>
            <a:ext cx="4656560" cy="37906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关键发现：</a:t>
            </a:r>
            <a:r>
              <a:rPr b="false" i="false" strike="noStrike" sz="10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核心变量与结果变量呈显著相关（r=[数值], p&lt;0.01），为后续深</a:t>
            </a:r>
            <a:endParaRPr lang="en-US" sz="1100"/>
          </a:p>
          <a:p>
            <a:pPr algn="l"/>
            <a:r>
              <a:rPr b="false" i="false" strike="noStrike" sz="10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入分析提供了数据基础与初步证据。</a:t>
            </a:r>
            <a:endParaRPr/>
          </a:p>
        </p:txBody>
      </p:sp>
      <p:sp>
        <p:nvSpPr>
          <p:cNvPr id="15" name="AutoShape 15"/>
          <p:cNvSpPr/>
          <p:nvPr/>
        </p:nvSpPr>
        <p:spPr>
          <a:xfrm flipH="false" flipV="false" rot="0">
            <a:off x="6856286" y="2803923"/>
            <a:ext cx="228543" cy="228600"/>
          </a:xfrm>
          <a:prstGeom prst="ellipse">
            <a:avLst/>
          </a:pr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6" name="TextBox 16"/>
          <p:cNvSpPr txBox="true"/>
          <p:nvPr/>
        </p:nvSpPr>
        <p:spPr>
          <a:xfrm flipH="false" flipV="false" rot="0">
            <a:off x="6938716" y="2851546"/>
            <a:ext cx="146112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900">
                <a:ln/>
                <a:solidFill>
                  <a:srgbClr val="F1F3F5">
                    <a:alpha val="100000"/>
                  </a:srgbClr>
                </a:solidFill>
                <a:latin typeface="Open Sans"/>
                <a:ea typeface="Open Sans"/>
                <a:cs typeface="Open Sans"/>
              </a:rPr>
              <a:t>1</a:t>
            </a:r>
            <a:endParaRPr lang="en-US" sz="1100"/>
          </a:p>
        </p:txBody>
      </p:sp>
      <p:sp>
        <p:nvSpPr>
          <p:cNvPr id="17" name="TextBox 17"/>
          <p:cNvSpPr txBox="true"/>
          <p:nvPr/>
        </p:nvSpPr>
        <p:spPr>
          <a:xfrm flipH="false" flipV="false" rot="0">
            <a:off x="7199099" y="2813448"/>
            <a:ext cx="4570857" cy="365671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样本特征：</a:t>
            </a:r>
            <a:r>
              <a:rPr b="false" i="false" strike="noStrike" sz="10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共纳入有效样本，其中各类别分布均衡，代表性良好，在关键维度</a:t>
            </a:r>
            <a:endParaRPr lang="en-US" sz="1100"/>
          </a:p>
          <a:p>
            <a:pPr algn="l"/>
            <a:r>
              <a:rPr b="false" i="false" strike="noStrike" sz="10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上呈现合理分布。</a:t>
            </a:r>
            <a:endParaRPr/>
          </a:p>
        </p:txBody>
      </p:sp>
      <p:sp>
        <p:nvSpPr>
          <p:cNvPr id="18" name="AutoShape 18"/>
          <p:cNvSpPr/>
          <p:nvPr/>
        </p:nvSpPr>
        <p:spPr>
          <a:xfrm flipH="false" flipV="false" rot="0">
            <a:off x="6856286" y="3344763"/>
            <a:ext cx="228543" cy="228600"/>
          </a:xfrm>
          <a:prstGeom prst="ellipse">
            <a:avLst/>
          </a:pr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TextBox 19"/>
          <p:cNvSpPr txBox="true"/>
          <p:nvPr/>
        </p:nvSpPr>
        <p:spPr>
          <a:xfrm flipH="false" flipV="false" rot="0">
            <a:off x="6938716" y="3392388"/>
            <a:ext cx="146112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900">
                <a:ln/>
                <a:solidFill>
                  <a:srgbClr val="F1F3F5">
                    <a:alpha val="100000"/>
                  </a:srgbClr>
                </a:solidFill>
                <a:latin typeface="Open Sans"/>
                <a:ea typeface="Open Sans"/>
                <a:cs typeface="Open Sans"/>
              </a:rPr>
              <a:t>2</a:t>
            </a:r>
            <a:endParaRPr lang="en-US" sz="1100"/>
          </a:p>
        </p:txBody>
      </p:sp>
      <p:sp>
        <p:nvSpPr>
          <p:cNvPr id="20" name="TextBox 20"/>
          <p:cNvSpPr txBox="true"/>
          <p:nvPr/>
        </p:nvSpPr>
        <p:spPr>
          <a:xfrm flipH="false" flipV="false" rot="0">
            <a:off x="7199099" y="3354288"/>
            <a:ext cx="4570857" cy="365671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变量分布：</a:t>
            </a:r>
            <a:r>
              <a:rPr b="false" i="false" strike="noStrike" sz="10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关键变量均值合理，分布特征满足统计方法前提假设，通过检验验</a:t>
            </a:r>
            <a:endParaRPr lang="en-US" sz="1100"/>
          </a:p>
          <a:p>
            <a:pPr algn="l"/>
            <a:r>
              <a:rPr b="false" i="false" strike="noStrike" sz="10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证数据质量。</a:t>
            </a:r>
            <a:endParaRPr/>
          </a:p>
        </p:txBody>
      </p:sp>
      <p:sp>
        <p:nvSpPr>
          <p:cNvPr id="21" name="AutoShape 21"/>
          <p:cNvSpPr/>
          <p:nvPr/>
        </p:nvSpPr>
        <p:spPr>
          <a:xfrm flipH="false" flipV="false" rot="0">
            <a:off x="6856286" y="3885604"/>
            <a:ext cx="228543" cy="228600"/>
          </a:xfrm>
          <a:prstGeom prst="ellipse">
            <a:avLst/>
          </a:pr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2" name="TextBox 22"/>
          <p:cNvSpPr txBox="true"/>
          <p:nvPr/>
        </p:nvSpPr>
        <p:spPr>
          <a:xfrm flipH="false" flipV="false" rot="0">
            <a:off x="6938716" y="3933229"/>
            <a:ext cx="146112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900">
                <a:ln/>
                <a:solidFill>
                  <a:srgbClr val="F1F3F5">
                    <a:alpha val="100000"/>
                  </a:srgbClr>
                </a:solidFill>
                <a:latin typeface="Open Sans"/>
                <a:ea typeface="Open Sans"/>
                <a:cs typeface="Open Sans"/>
              </a:rPr>
              <a:t>3</a:t>
            </a:r>
            <a:endParaRPr lang="en-US" sz="1100"/>
          </a:p>
        </p:txBody>
      </p:sp>
      <p:sp>
        <p:nvSpPr>
          <p:cNvPr id="23" name="TextBox 23"/>
          <p:cNvSpPr txBox="true"/>
          <p:nvPr/>
        </p:nvSpPr>
        <p:spPr>
          <a:xfrm flipH="false" flipV="false" rot="0">
            <a:off x="7199099" y="3895129"/>
            <a:ext cx="4570857" cy="365671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相关性分析：</a:t>
            </a:r>
            <a:r>
              <a:rPr b="false" i="false" strike="noStrike" sz="10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核心变量与结果变量呈显著相关，与控制变量相关性不显著，支</a:t>
            </a:r>
            <a:endParaRPr lang="en-US" sz="1100"/>
          </a:p>
          <a:p>
            <a:pPr algn="l"/>
            <a:r>
              <a:rPr b="false" i="false" strike="noStrike" sz="10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持理论假设方向。</a:t>
            </a:r>
            <a:endParaRPr/>
          </a:p>
        </p:txBody>
      </p:sp>
      <p:sp>
        <p:nvSpPr>
          <p:cNvPr id="24" name="AutoShape 24"/>
          <p:cNvSpPr/>
          <p:nvPr/>
        </p:nvSpPr>
        <p:spPr>
          <a:xfrm flipH="false" flipV="false" rot="0">
            <a:off x="6856286" y="4426447"/>
            <a:ext cx="228543" cy="228600"/>
          </a:xfrm>
          <a:prstGeom prst="ellipse">
            <a:avLst/>
          </a:pr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5" name="TextBox 25"/>
          <p:cNvSpPr txBox="true"/>
          <p:nvPr/>
        </p:nvSpPr>
        <p:spPr>
          <a:xfrm flipH="false" flipV="false" rot="0">
            <a:off x="6938716" y="4474072"/>
            <a:ext cx="146112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900">
                <a:ln/>
                <a:solidFill>
                  <a:srgbClr val="F1F3F5">
                    <a:alpha val="100000"/>
                  </a:srgbClr>
                </a:solidFill>
                <a:latin typeface="Open Sans"/>
                <a:ea typeface="Open Sans"/>
                <a:cs typeface="Open Sans"/>
              </a:rPr>
              <a:t>4</a:t>
            </a:r>
            <a:endParaRPr lang="en-US" sz="1100"/>
          </a:p>
        </p:txBody>
      </p:sp>
      <p:sp>
        <p:nvSpPr>
          <p:cNvPr id="26" name="TextBox 26"/>
          <p:cNvSpPr txBox="true"/>
          <p:nvPr/>
        </p:nvSpPr>
        <p:spPr>
          <a:xfrm flipH="false" flipV="false" rot="0">
            <a:off x="7199099" y="4435972"/>
            <a:ext cx="4570857" cy="365671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初步发现：</a:t>
            </a:r>
            <a:r>
              <a:rPr b="false" i="false" strike="noStrike" sz="10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描述性统计揭示了现象分布特征，提供了基础数据支撑，排除了干</a:t>
            </a:r>
            <a:endParaRPr lang="en-US" sz="1100"/>
          </a:p>
          <a:p>
            <a:pPr algn="l"/>
            <a:r>
              <a:rPr b="false" i="false" strike="noStrike" sz="10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扰因素的显著影响。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c="http://schemas.openxmlformats.org/drawingml/2006/chart" xmlns:p="http://schemas.openxmlformats.org/presentationml/2006/main" xmlns:r="http://schemas.openxmlformats.org/officeDocument/2006/relationships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true"/>
          <p:nvPr/>
        </p:nvSpPr>
        <p:spPr>
          <a:xfrm flipH="false" flipV="false" rot="0"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RESULTS &amp; ANALYSIS</a:t>
            </a:r>
            <a:endParaRPr lang="en-US" sz="1100"/>
          </a:p>
        </p:txBody>
      </p:sp>
      <p:sp>
        <p:nvSpPr>
          <p:cNvPr id="4" name="TextBox 4"/>
          <p:cNvSpPr txBox="true"/>
          <p:nvPr/>
        </p:nvSpPr>
        <p:spPr>
          <a:xfrm flipH="false" flipV="false" rot="0">
            <a:off x="457086" y="752475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30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数据展示二：组间差异与对比分析</a:t>
            </a:r>
            <a:endParaRPr lang="en-US" sz="1100"/>
          </a:p>
        </p:txBody>
      </p:sp>
      <p:sp>
        <p:nvSpPr>
          <p:cNvPr id="5" name="TextBox 5"/>
          <p:cNvSpPr txBox="true"/>
          <p:nvPr/>
        </p:nvSpPr>
        <p:spPr>
          <a:xfrm flipH="false" flipV="false" rot="0">
            <a:off x="457086" y="2278559"/>
            <a:ext cx="11274781" cy="67984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实验组在关键指标上显著优于对照组（t=[某数值], p&lt;0.01），某处理条件下的表现显著高于其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他条件（F=[某数值], p&lt;0.05）。事后检验显示某条件与某条件间差异显著（p&lt;0.05），验证</a:t>
            </a:r>
            <a:endParaRPr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了某干预/方法的有效性。</a:t>
            </a:r>
            <a:endParaRPr/>
          </a:p>
        </p:txBody>
      </p:sp>
      <p:sp>
        <p:nvSpPr>
          <p:cNvPr id="6" name="TextBox 6"/>
          <p:cNvSpPr txBox="true"/>
          <p:nvPr/>
        </p:nvSpPr>
        <p:spPr>
          <a:xfrm flipH="false" flipV="false" rot="0">
            <a:off x="457086" y="3217366"/>
            <a:ext cx="22854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80000"/>
                  </a:srgbClr>
                </a:solidFill>
                <a:latin typeface="Open Sans"/>
                <a:ea typeface="Open Sans"/>
                <a:cs typeface="Open Sans"/>
              </a:rPr>
              <a:t>01</a:t>
            </a:r>
            <a:endParaRPr lang="en-US" sz="1100"/>
          </a:p>
        </p:txBody>
      </p:sp>
      <p:sp>
        <p:nvSpPr>
          <p:cNvPr id="7" name="TextBox 7"/>
          <p:cNvSpPr txBox="true"/>
          <p:nvPr/>
        </p:nvSpPr>
        <p:spPr>
          <a:xfrm flipH="false" flipV="false" rot="0">
            <a:off x="799899" y="3236416"/>
            <a:ext cx="5967409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主效应检验：实验组在某关键指标上的均值为某数值，显著高于对照组的某数值（t=[某数值],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p&lt;0.01, Cohen's d=[某数值]），效应量达到大/中水平</a:t>
            </a:r>
            <a:endParaRPr/>
          </a:p>
        </p:txBody>
      </p:sp>
      <p:sp>
        <p:nvSpPr>
          <p:cNvPr id="8" name="TextBox 8"/>
          <p:cNvSpPr txBox="true"/>
          <p:nvPr/>
        </p:nvSpPr>
        <p:spPr>
          <a:xfrm flipH="false" flipV="false" rot="0">
            <a:off x="457086" y="3855541"/>
            <a:ext cx="22854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80000"/>
                  </a:srgbClr>
                </a:solidFill>
                <a:latin typeface="Open Sans"/>
                <a:ea typeface="Open Sans"/>
                <a:cs typeface="Open Sans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true"/>
          <p:nvPr/>
        </p:nvSpPr>
        <p:spPr>
          <a:xfrm flipH="false" flipV="false" rot="0">
            <a:off x="799899" y="3874591"/>
            <a:ext cx="5967409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条件对比：在某因素的不同水平上，某水平条件下的结果显著优于某水平（F=[某数值],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p&lt;0.05），方差解释率为某百分比%</a:t>
            </a:r>
            <a:endParaRPr/>
          </a:p>
        </p:txBody>
      </p:sp>
      <p:sp>
        <p:nvSpPr>
          <p:cNvPr id="10" name="TextBox 10"/>
          <p:cNvSpPr txBox="true"/>
          <p:nvPr/>
        </p:nvSpPr>
        <p:spPr>
          <a:xfrm flipH="false" flipV="false" rot="0">
            <a:off x="457086" y="4493716"/>
            <a:ext cx="22854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80000"/>
                  </a:srgbClr>
                </a:solidFill>
                <a:latin typeface="Open Sans"/>
                <a:ea typeface="Open Sans"/>
                <a:cs typeface="Open Sans"/>
              </a:rPr>
              <a:t>03</a:t>
            </a:r>
            <a:endParaRPr lang="en-US" sz="1100"/>
          </a:p>
        </p:txBody>
      </p:sp>
      <p:sp>
        <p:nvSpPr>
          <p:cNvPr id="11" name="TextBox 11"/>
          <p:cNvSpPr txBox="true"/>
          <p:nvPr/>
        </p:nvSpPr>
        <p:spPr>
          <a:xfrm flipH="false" flipV="false" rot="0">
            <a:off x="799899" y="4512766"/>
            <a:ext cx="5998357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交互效应：某因素A与某因素B的交互作用显著（F=[某数值], p&lt;0.05），简单效应分析显示在某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水平下某关系显著增强</a:t>
            </a:r>
            <a:endParaRPr/>
          </a:p>
        </p:txBody>
      </p:sp>
      <p:sp>
        <p:nvSpPr>
          <p:cNvPr id="12" name="TextBox 12"/>
          <p:cNvSpPr txBox="true"/>
          <p:nvPr/>
        </p:nvSpPr>
        <p:spPr>
          <a:xfrm flipH="false" flipV="false" rot="0">
            <a:off x="457086" y="5131891"/>
            <a:ext cx="22854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80000"/>
                  </a:srgbClr>
                </a:solidFill>
                <a:latin typeface="Open Sans"/>
                <a:ea typeface="Open Sans"/>
                <a:cs typeface="Open Sans"/>
              </a:rPr>
              <a:t>04</a:t>
            </a:r>
            <a:endParaRPr lang="en-US" sz="1100"/>
          </a:p>
        </p:txBody>
      </p:sp>
      <p:sp>
        <p:nvSpPr>
          <p:cNvPr id="13" name="TextBox 13"/>
          <p:cNvSpPr txBox="true"/>
          <p:nvPr/>
        </p:nvSpPr>
        <p:spPr>
          <a:xfrm flipH="false" flipV="false" rot="0">
            <a:off x="799899" y="5150941"/>
            <a:ext cx="5967409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长期追踪：在某时间点的追踪测量中，实验组仍保持显著优势（t=[某数值], p&lt;0.05），表明某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干预/方法具有持续性效果</a:t>
            </a:r>
            <a:endParaRPr/>
          </a:p>
        </p:txBody>
      </p:sp>
      <p:sp>
        <p:nvSpPr>
          <p:cNvPr id="14" name="AutoShape 14"/>
          <p:cNvSpPr/>
          <p:nvPr/>
        </p:nvSpPr>
        <p:spPr>
          <a:xfrm flipH="false" flipV="false" rot="0">
            <a:off x="7224394" y="1428750"/>
            <a:ext cx="4507323" cy="4972050"/>
          </a:xfrm>
          <a:prstGeom prst="rect">
            <a:avLst/>
          </a:prstGeom>
          <a:solidFill>
            <a:srgbClr val="E4E7EB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5" name="AutoShape 15"/>
          <p:cNvSpPr/>
          <p:nvPr/>
        </p:nvSpPr>
        <p:spPr>
          <a:xfrm flipH="false" flipV="false" rot="0">
            <a:off x="7224394" y="1428750"/>
            <a:ext cx="4507323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6" name="TextBox 16"/>
          <p:cNvSpPr txBox="true"/>
          <p:nvPr/>
        </p:nvSpPr>
        <p:spPr>
          <a:xfrm flipH="false" flipV="false" rot="0">
            <a:off x="7913148" y="1685925"/>
            <a:ext cx="3129817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true" i="false" lang="en-US" strike="noStrike" sz="13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实验组与对照组关键指标对比</a:t>
            </a:r>
            <a:endParaRPr lang="en-US" sz="1100"/>
          </a:p>
        </p:txBody>
      </p:sp>
      <p:graphicFrame>
        <p:nvGraphicFramePr>
          <p:cNvPr id="17" name="Chart 17"/>
          <p:cNvGraphicFramePr>
            <a:graphicFrameLocks noGrp="true"/>
          </p:cNvGraphicFramePr>
          <p:nvPr/>
        </p:nvGraphicFramePr>
        <p:xfrm>
          <a:off x="7462460" y="2095500"/>
          <a:ext cx="4031192" cy="3795712"/>
        </p:xfrm>
        <a:graphic>
          <a:graphicData uri="http://schemas.openxmlformats.org/drawingml/2006/chart">
            <c:chart r:id="rId2"/>
          </a:graphicData>
        </a:graphic>
      </p:graphicFrame>
      <p:sp>
        <p:nvSpPr>
          <p:cNvPr id="17" name="TextBox 17"/>
          <p:cNvSpPr txBox="true"/>
          <p:nvPr/>
        </p:nvSpPr>
        <p:spPr>
          <a:xfrm flipH="false" flipV="false" rot="0">
            <a:off x="7408375" y="6005512"/>
            <a:ext cx="4139363" cy="15716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false" i="false" lang="en-US" strike="noStrike" sz="800">
                <a:ln/>
                <a:solidFill>
                  <a:srgbClr val="0A1F3D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数据来源：实验组与对照组在各指标上均显著优于对照组，误差线为95%置信区间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c="http://schemas.openxmlformats.org/drawingml/2006/chart" xmlns:p="http://schemas.openxmlformats.org/presentationml/2006/main" xmlns:r="http://schemas.openxmlformats.org/officeDocument/2006/relationships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true"/>
          <p:nvPr/>
        </p:nvSpPr>
        <p:spPr>
          <a:xfrm flipH="false" flipV="false" rot="0"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数据展示三</a:t>
            </a:r>
            <a:endParaRPr lang="en-US" sz="1100"/>
          </a:p>
        </p:txBody>
      </p:sp>
      <p:sp>
        <p:nvSpPr>
          <p:cNvPr id="4" name="TextBox 4"/>
          <p:cNvSpPr txBox="true"/>
          <p:nvPr/>
        </p:nvSpPr>
        <p:spPr>
          <a:xfrm flipH="false" flipV="false" rot="0">
            <a:off x="457086" y="752475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30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趋势分析与时间序列</a:t>
            </a:r>
            <a:endParaRPr lang="en-US" sz="1100"/>
          </a:p>
        </p:txBody>
      </p:sp>
      <p:sp>
        <p:nvSpPr>
          <p:cNvPr id="5" name="TextBox 5"/>
          <p:cNvSpPr txBox="true"/>
          <p:nvPr/>
        </p:nvSpPr>
        <p:spPr>
          <a:xfrm flipH="false" flipV="false" rot="0">
            <a:off x="457086" y="2225576"/>
            <a:ext cx="11274781" cy="731341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[某关键指标]随时间呈现[某趋势]，从[某时间点]的[某数值]变化至[某时间点]的[某数值]，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增长率为[某百分比]%。在[某关键节点]出现显著[转折/加速]，与[某条件变化]高度吻合，</a:t>
            </a:r>
            <a:endParaRPr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揭示了[某机制]的动态演变规律。</a:t>
            </a:r>
            <a:endParaRPr/>
          </a:p>
        </p:txBody>
      </p:sp>
      <p:sp>
        <p:nvSpPr>
          <p:cNvPr id="6" name="TextBox 6"/>
          <p:cNvSpPr txBox="true"/>
          <p:nvPr/>
        </p:nvSpPr>
        <p:spPr>
          <a:xfrm flipH="false" flipV="false" rot="0">
            <a:off x="457086" y="3260675"/>
            <a:ext cx="22854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01</a:t>
            </a:r>
            <a:endParaRPr lang="en-US" sz="1100"/>
          </a:p>
        </p:txBody>
      </p:sp>
      <p:sp>
        <p:nvSpPr>
          <p:cNvPr id="7" name="TextBox 7"/>
          <p:cNvSpPr txBox="true"/>
          <p:nvPr/>
        </p:nvSpPr>
        <p:spPr>
          <a:xfrm flipH="false" flipV="false" rot="0">
            <a:off x="799899" y="3279725"/>
            <a:ext cx="5967409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总体趋势：</a:t>
            </a:r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[某指标]在[某时间段]内呈现[线性/指数/对数]增长趋势，R²=[某数值]，拟合优度良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好，表明[某因素]对[某结果]具有持续驱动作用</a:t>
            </a:r>
            <a:endParaRPr/>
          </a:p>
        </p:txBody>
      </p:sp>
      <p:sp>
        <p:nvSpPr>
          <p:cNvPr id="8" name="TextBox 8"/>
          <p:cNvSpPr txBox="true"/>
          <p:nvPr/>
        </p:nvSpPr>
        <p:spPr>
          <a:xfrm flipH="false" flipV="false" rot="0">
            <a:off x="457086" y="3898850"/>
            <a:ext cx="22854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true"/>
          <p:nvPr/>
        </p:nvSpPr>
        <p:spPr>
          <a:xfrm flipH="false" flipV="false" rot="0">
            <a:off x="799899" y="3917900"/>
            <a:ext cx="5967409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阶段特征：</a:t>
            </a:r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在[某阶段]（[某时间]至[某时间]），增长速率较慢（斜率=[某数值]）；进入[某阶段]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后，增长明显加速（斜率=[某数值]），转折点与[某事件]同步出现</a:t>
            </a:r>
            <a:endParaRPr/>
          </a:p>
        </p:txBody>
      </p:sp>
      <p:sp>
        <p:nvSpPr>
          <p:cNvPr id="10" name="TextBox 10"/>
          <p:cNvSpPr txBox="true"/>
          <p:nvPr/>
        </p:nvSpPr>
        <p:spPr>
          <a:xfrm flipH="false" flipV="false" rot="0">
            <a:off x="457086" y="4537025"/>
            <a:ext cx="22854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03</a:t>
            </a:r>
            <a:endParaRPr lang="en-US" sz="1100"/>
          </a:p>
        </p:txBody>
      </p:sp>
      <p:sp>
        <p:nvSpPr>
          <p:cNvPr id="11" name="TextBox 11"/>
          <p:cNvSpPr txBox="true"/>
          <p:nvPr/>
        </p:nvSpPr>
        <p:spPr>
          <a:xfrm flipH="false" flipV="false" rot="0">
            <a:off x="799899" y="4556075"/>
            <a:ext cx="5967409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对比分析：</a:t>
            </a:r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与[某对照组/现有文献数据]相比，本研究观察到的[某特征]更为显著，达到峰值的时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间提前/延后了[某时长]，这可能与[某条件]的差异有关</a:t>
            </a:r>
            <a:endParaRPr/>
          </a:p>
        </p:txBody>
      </p:sp>
      <p:sp>
        <p:nvSpPr>
          <p:cNvPr id="12" name="TextBox 12"/>
          <p:cNvSpPr txBox="true"/>
          <p:nvPr/>
        </p:nvSpPr>
        <p:spPr>
          <a:xfrm flipH="false" flipV="false" rot="0">
            <a:off x="457086" y="5175200"/>
            <a:ext cx="22854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04</a:t>
            </a:r>
            <a:endParaRPr lang="en-US" sz="1100"/>
          </a:p>
        </p:txBody>
      </p:sp>
      <p:sp>
        <p:nvSpPr>
          <p:cNvPr id="13" name="TextBox 13"/>
          <p:cNvSpPr txBox="true"/>
          <p:nvPr/>
        </p:nvSpPr>
        <p:spPr>
          <a:xfrm flipH="false" flipV="false" rot="0">
            <a:off x="799899" y="5194250"/>
            <a:ext cx="5967409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预测验证：</a:t>
            </a:r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基于[某模型]对未来[某时间段]的预测显示，[某指标]将达到[某数值]，与[某理论预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期/实际观测]基本吻合，验证了模型的预测效度</a:t>
            </a:r>
            <a:endParaRPr/>
          </a:p>
        </p:txBody>
      </p:sp>
      <p:sp>
        <p:nvSpPr>
          <p:cNvPr id="14" name="AutoShape 14"/>
          <p:cNvSpPr/>
          <p:nvPr/>
        </p:nvSpPr>
        <p:spPr>
          <a:xfrm flipH="false" flipV="false" rot="0">
            <a:off x="7224394" y="1428750"/>
            <a:ext cx="4507323" cy="4972050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5" name="AutoShape 15"/>
          <p:cNvSpPr/>
          <p:nvPr/>
        </p:nvSpPr>
        <p:spPr>
          <a:xfrm flipH="false" flipV="false" rot="0">
            <a:off x="7224394" y="1428750"/>
            <a:ext cx="4507323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6" name="TextBox 16"/>
          <p:cNvSpPr txBox="true"/>
          <p:nvPr/>
        </p:nvSpPr>
        <p:spPr>
          <a:xfrm flipH="false" flipV="false" rot="0">
            <a:off x="8013135" y="1685925"/>
            <a:ext cx="2929842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true" i="false" lang="en-US" strike="noStrike" sz="13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[某指标]随时间变化趋势</a:t>
            </a:r>
            <a:endParaRPr lang="en-US" sz="1100"/>
          </a:p>
        </p:txBody>
      </p:sp>
      <p:graphicFrame>
        <p:nvGraphicFramePr>
          <p:cNvPr id="17" name="Chart 17"/>
          <p:cNvGraphicFramePr>
            <a:graphicFrameLocks noGrp="true"/>
          </p:cNvGraphicFramePr>
          <p:nvPr/>
        </p:nvGraphicFramePr>
        <p:xfrm>
          <a:off x="7462460" y="2095500"/>
          <a:ext cx="4031192" cy="3781425"/>
        </p:xfrm>
        <a:graphic>
          <a:graphicData uri="http://schemas.openxmlformats.org/drawingml/2006/chart">
            <c:chart r:id="rId2"/>
          </a:graphicData>
        </a:graphic>
      </p:graphicFrame>
      <p:sp>
        <p:nvSpPr>
          <p:cNvPr id="17" name="TextBox 17"/>
          <p:cNvSpPr txBox="true"/>
          <p:nvPr/>
        </p:nvSpPr>
        <p:spPr>
          <a:xfrm flipH="false" flipV="false" rot="0">
            <a:off x="8155974" y="5991225"/>
            <a:ext cx="2644163" cy="1714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数据来源：实验观测数据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true"/>
          <p:nvPr/>
        </p:nvSpPr>
        <p:spPr>
          <a:xfrm flipH="false" flipV="false" rot="0"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MECHANISM ANALYSIS</a:t>
            </a:r>
            <a:endParaRPr lang="en-US" sz="1100"/>
          </a:p>
        </p:txBody>
      </p:sp>
      <p:sp>
        <p:nvSpPr>
          <p:cNvPr id="4" name="TextBox 4"/>
          <p:cNvSpPr txBox="true"/>
          <p:nvPr/>
        </p:nvSpPr>
        <p:spPr>
          <a:xfrm flipH="false" flipV="false" rot="0">
            <a:off x="457086" y="752475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30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数据展示四：机制检验与中介调节分析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flipH="false" flipV="false" rot="0">
            <a:off x="457086" y="1428750"/>
            <a:ext cx="11274781" cy="2867025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6" name="AutoShape 6"/>
          <p:cNvSpPr/>
          <p:nvPr/>
        </p:nvSpPr>
        <p:spPr>
          <a:xfrm flipH="false" flipV="false" rot="0">
            <a:off x="457086" y="1428750"/>
            <a:ext cx="11274781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7" name="TextBox 7"/>
          <p:cNvSpPr txBox="true"/>
          <p:nvPr/>
        </p:nvSpPr>
        <p:spPr>
          <a:xfrm flipH="false" flipV="false" rot="0">
            <a:off x="657061" y="1676400"/>
            <a:ext cx="1087483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3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中介效应检验结果（Bootstrap N=5000）</a:t>
            </a:r>
            <a:endParaRPr lang="en-US" sz="1100"/>
          </a:p>
        </p:txBody>
      </p:sp>
      <p:graphicFrame>
        <p:nvGraphicFramePr>
          <p:cNvPr id="8" name="Table 8"/>
          <p:cNvGraphicFramePr>
            <a:graphicFrameLocks noGrp="true"/>
          </p:cNvGraphicFramePr>
          <p:nvPr/>
        </p:nvGraphicFramePr>
        <p:xfrm>
          <a:off x="657061" y="2057400"/>
          <a:ext cx="10874831" cy="1752600"/>
        </p:xfrm>
        <a:graphic>
          <a:graphicData uri="http://schemas.openxmlformats.org/drawingml/2006/table">
            <a:tbl>
              <a:tblPr/>
              <a:tblGrid>
                <a:gridCol w="3822700"/>
                <a:gridCol w="1587500"/>
                <a:gridCol w="1587500"/>
                <a:gridCol w="2413000"/>
                <a:gridCol w="1422400"/>
              </a:tblGrid>
              <a:tr h="431800">
                <a:tc gridSpan="1" rowSpan="1">
                  <a:txBody>
                    <a:bodyPr anchor="ctr" anchorCtr="false" bIns="114300" lIns="76200" rIns="76200" rot="0" tIns="114300" vert="horz" wrap="square"/>
                    <a:p>
                      <a:pPr algn="l">
                        <a:defRPr b="tru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tru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路径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  <a:solidFill>
                      <a:srgbClr val="C5CDD6">
                        <a:alpha val="100000"/>
                      </a:srgbClr>
                    </a:solidFill>
                  </a:tcPr>
                </a:tc>
                <a:tc gridSpan="1" rowSpan="1">
                  <a:txBody>
                    <a:bodyPr anchor="ctr" anchorCtr="true" bIns="114300" lIns="76200" rIns="76200" rot="0" tIns="114300" vert="horz" wrap="square"/>
                    <a:p>
                      <a:pPr algn="ctr">
                        <a:defRPr b="tru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tru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效应值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  <a:solidFill>
                      <a:srgbClr val="C5CDD6">
                        <a:alpha val="100000"/>
                      </a:srgbClr>
                    </a:solidFill>
                  </a:tcPr>
                </a:tc>
                <a:tc gridSpan="1" rowSpan="1">
                  <a:txBody>
                    <a:bodyPr anchor="ctr" anchorCtr="true" bIns="114300" lIns="76200" rIns="76200" rot="0" tIns="114300" vert="horz" wrap="square"/>
                    <a:p>
                      <a:pPr algn="ctr">
                        <a:defRPr b="tru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tru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标准误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  <a:solidFill>
                      <a:srgbClr val="C5CDD6">
                        <a:alpha val="100000"/>
                      </a:srgbClr>
                    </a:solidFill>
                  </a:tcPr>
                </a:tc>
                <a:tc gridSpan="1" rowSpan="1">
                  <a:txBody>
                    <a:bodyPr anchor="ctr" anchorCtr="true" bIns="114300" lIns="76200" rIns="76200" rot="0" tIns="114300" vert="horz" wrap="square"/>
                    <a:p>
                      <a:pPr algn="ctr">
                        <a:defRPr b="tru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tru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95%置信区间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  <a:solidFill>
                      <a:srgbClr val="C5CDD6">
                        <a:alpha val="100000"/>
                      </a:srgbClr>
                    </a:solidFill>
                  </a:tcPr>
                </a:tc>
                <a:tc gridSpan="1" rowSpan="1">
                  <a:txBody>
                    <a:bodyPr anchor="ctr" anchorCtr="true" bIns="114300" lIns="76200" rIns="76200" rot="0" tIns="114300" vert="horz" wrap="square"/>
                    <a:p>
                      <a:pPr algn="ctr">
                        <a:defRPr b="tru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tru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显著性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  <a:solidFill>
                      <a:srgbClr val="C5CDD6">
                        <a:alpha val="100000"/>
                      </a:srgbClr>
                    </a:solidFill>
                  </a:tcPr>
                </a:tc>
              </a:tr>
              <a:tr h="431800">
                <a:tc gridSpan="1" rowSpan="1">
                  <a:txBody>
                    <a:bodyPr anchor="ctr" anchorCtr="false" bIns="114300" lIns="76200" rIns="76200" rot="0" tIns="114300" vert="horz" wrap="square"/>
                    <a:p>
                      <a:pPr algn="l">
                        <a:def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总效应（X→Y）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  <a:tc gridSpan="1" rowSpan="1">
                  <a:txBody>
                    <a:bodyPr anchor="ctr" anchorCtr="true" bIns="114300" lIns="76200" rIns="76200" rot="0" tIns="114300" vert="horz" wrap="square"/>
                    <a:p>
                      <a:pPr algn="ctr">
                        <a:def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[某数值]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  <a:tc gridSpan="1" rowSpan="1">
                  <a:txBody>
                    <a:bodyPr anchor="ctr" anchorCtr="true" bIns="114300" lIns="76200" rIns="76200" rot="0" tIns="114300" vert="horz" wrap="square"/>
                    <a:p>
                      <a:pPr algn="ctr">
                        <a:def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[某数值]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  <a:tc gridSpan="1" rowSpan="1">
                  <a:txBody>
                    <a:bodyPr anchor="ctr" anchorCtr="true" bIns="114300" lIns="76200" rIns="76200" rot="0" tIns="114300" vert="horz" wrap="square"/>
                    <a:p>
                      <a:pPr algn="ctr">
                        <a:def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[某区间]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  <a:tc gridSpan="1" rowSpan="1">
                  <a:txBody>
                    <a:bodyPr anchor="ctr" anchorCtr="true" bIns="114300" lIns="76200" rIns="76200" rot="0" tIns="114300" vert="horz" wrap="square"/>
                    <a:p>
                      <a:pPr algn="ctr">
                        <a:defRPr b="true" i="false" strike="noStrike" sz="1100">
                          <a:ln/>
                          <a:solidFill>
                            <a:srgbClr val="5B8CB8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true" i="false" strike="noStrike" sz="1100">
                          <a:ln/>
                          <a:solidFill>
                            <a:srgbClr val="5B8CB8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&lt;0.001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</a:tr>
              <a:tr h="431800">
                <a:tc gridSpan="1" rowSpan="1">
                  <a:txBody>
                    <a:bodyPr anchor="ctr" anchorCtr="false" bIns="114300" lIns="76200" rIns="76200" rot="0" tIns="114300" vert="horz" wrap="square"/>
                    <a:p>
                      <a:pPr algn="l">
                        <a:def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直接效应（X→Y）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  <a:tc gridSpan="1" rowSpan="1">
                  <a:txBody>
                    <a:bodyPr anchor="ctr" anchorCtr="true" bIns="114300" lIns="76200" rIns="76200" rot="0" tIns="114300" vert="horz" wrap="square"/>
                    <a:p>
                      <a:pPr algn="ctr">
                        <a:def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[某数值]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  <a:tc gridSpan="1" rowSpan="1">
                  <a:txBody>
                    <a:bodyPr anchor="ctr" anchorCtr="true" bIns="114300" lIns="76200" rIns="76200" rot="0" tIns="114300" vert="horz" wrap="square"/>
                    <a:p>
                      <a:pPr algn="ctr">
                        <a:def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[某数值]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  <a:tc gridSpan="1" rowSpan="1">
                  <a:txBody>
                    <a:bodyPr anchor="ctr" anchorCtr="true" bIns="114300" lIns="76200" rIns="76200" rot="0" tIns="114300" vert="horz" wrap="square"/>
                    <a:p>
                      <a:pPr algn="ctr">
                        <a:def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[某区间]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  <a:tc gridSpan="1" rowSpan="1">
                  <a:txBody>
                    <a:bodyPr anchor="ctr" anchorCtr="true" bIns="114300" lIns="76200" rIns="76200" rot="0" tIns="114300" vert="horz" wrap="square"/>
                    <a:p>
                      <a:pPr algn="ctr">
                        <a:defRPr b="true" i="false" strike="noStrike" sz="1100">
                          <a:ln/>
                          <a:solidFill>
                            <a:srgbClr val="5B8CB8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true" i="false" strike="noStrike" sz="1100">
                          <a:ln/>
                          <a:solidFill>
                            <a:srgbClr val="5B8CB8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&lt;0.01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</a:tr>
              <a:tr h="431800">
                <a:tc gridSpan="1" rowSpan="1">
                  <a:txBody>
                    <a:bodyPr anchor="ctr" anchorCtr="false" bIns="114300" lIns="76200" rIns="76200" rot="0" tIns="114300" vert="horz" wrap="square"/>
                    <a:p>
                      <a:pPr algn="l">
                        <a:def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间接效应（X→M→Y）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  <a:tc gridSpan="1" rowSpan="1">
                  <a:txBody>
                    <a:bodyPr anchor="ctr" anchorCtr="true" bIns="114300" lIns="76200" rIns="76200" rot="0" tIns="114300" vert="horz" wrap="square"/>
                    <a:p>
                      <a:pPr algn="ctr">
                        <a:def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[某数值]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  <a:tc gridSpan="1" rowSpan="1">
                  <a:txBody>
                    <a:bodyPr anchor="ctr" anchorCtr="true" bIns="114300" lIns="76200" rIns="76200" rot="0" tIns="114300" vert="horz" wrap="square"/>
                    <a:p>
                      <a:pPr algn="ctr">
                        <a:def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[某数值]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  <a:tc gridSpan="1" rowSpan="1">
                  <a:txBody>
                    <a:bodyPr anchor="ctr" anchorCtr="true" bIns="114300" lIns="76200" rIns="76200" rot="0" tIns="114300" vert="horz" wrap="square"/>
                    <a:p>
                      <a:pPr algn="ctr">
                        <a:def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false" i="false" strike="noStrike" sz="1100">
                          <a:ln/>
                          <a:solidFill>
                            <a:srgbClr val="0A1F3D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[某区间]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  <a:tc gridSpan="1" rowSpan="1">
                  <a:txBody>
                    <a:bodyPr anchor="ctr" anchorCtr="true" bIns="114300" lIns="76200" rIns="76200" rot="0" tIns="114300" vert="horz" wrap="square"/>
                    <a:p>
                      <a:pPr algn="ctr">
                        <a:defRPr b="true" i="false" strike="noStrike" sz="1100">
                          <a:ln/>
                          <a:solidFill>
                            <a:srgbClr val="5B8CB8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defRPr>
                      </a:pPr>
                      <a:r>
                        <a:rPr b="true" i="false" strike="noStrike" sz="1100">
                          <a:ln/>
                          <a:solidFill>
                            <a:srgbClr val="5B8CB8">
                              <a:alpha val="100000"/>
                            </a:srgbClr>
                          </a:solidFill>
                          <a:latin typeface="&quot;FZYaYiHei GB18030L2 R&quot;, sans-serif"/>
                          <a:ea typeface="&quot;FZYaYiHei GB18030L2 R&quot;, sans-serif"/>
                          <a:cs typeface="&quot;FZYaYiHei GB18030L2 R&quot;, sans-serif"/>
                        </a:rPr>
                        <a:t>&lt;0.01</a:t>
                      </a:r>
                      <a:endParaRPr/>
                    </a:p>
                  </a:txBody>
                  <a:tcPr>
                    <a:lnL w="25400">
                      <a:solidFill>
                        <a:srgbClr val="C5CDD6">
                          <a:alpha val="100000"/>
                        </a:srgbClr>
                      </a:solidFill>
                    </a:lnL>
                    <a:lnR w="25400">
                      <a:solidFill>
                        <a:srgbClr val="C5CDD6">
                          <a:alpha val="100000"/>
                        </a:srgbClr>
                      </a:solidFill>
                    </a:lnR>
                    <a:lnT w="25400">
                      <a:solidFill>
                        <a:srgbClr val="C5CDD6">
                          <a:alpha val="100000"/>
                        </a:srgbClr>
                      </a:solidFill>
                    </a:lnT>
                    <a:lnB w="25400">
                      <a:solidFill>
                        <a:srgbClr val="C5CDD6">
                          <a:alpha val="100000"/>
                        </a:srgbClr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TextBox 9"/>
          <p:cNvSpPr txBox="true"/>
          <p:nvPr/>
        </p:nvSpPr>
        <p:spPr>
          <a:xfrm flipH="false" flipV="false" rot="0">
            <a:off x="2534578" y="3924300"/>
            <a:ext cx="7119794" cy="1714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中介效应显著，置信区间不包含零，效应量占总效应的[某百分比]%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 flipH="false" flipV="false" rot="0">
            <a:off x="457086" y="4524375"/>
            <a:ext cx="9522" cy="731341"/>
          </a:xfrm>
          <a:prstGeom prst="line">
            <a:avLst/>
          </a:prstGeom>
          <a:ln w="19050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1" name="TextBox 11"/>
          <p:cNvSpPr txBox="true"/>
          <p:nvPr/>
        </p:nvSpPr>
        <p:spPr>
          <a:xfrm flipH="false" flipV="false" rot="0">
            <a:off x="628493" y="4562475"/>
            <a:ext cx="11103374" cy="64948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5B8CB8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中介效应：</a:t>
            </a:r>
            <a:r>
              <a:rPr b="fals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[某中介变量]在[某自变量]与[某因变量]间发挥部分中介作用，间接效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应为[某数值]（SE=[某数值]），95%置信区间为[某区间]，不包含零，证实中介</a:t>
            </a:r>
            <a:endParaRPr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机制成立</a:t>
            </a:r>
            <a:endParaRPr/>
          </a:p>
        </p:txBody>
      </p:sp>
      <p:sp>
        <p:nvSpPr>
          <p:cNvPr id="12" name="AutoShape 12"/>
          <p:cNvSpPr/>
          <p:nvPr/>
        </p:nvSpPr>
        <p:spPr>
          <a:xfrm flipH="false" flipV="false" rot="0">
            <a:off x="457086" y="5913239"/>
            <a:ext cx="9522" cy="487561"/>
          </a:xfrm>
          <a:prstGeom prst="line">
            <a:avLst/>
          </a:prstGeom>
          <a:ln w="19050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3" name="TextBox 13"/>
          <p:cNvSpPr txBox="true"/>
          <p:nvPr/>
        </p:nvSpPr>
        <p:spPr>
          <a:xfrm flipH="false" flipV="false" rot="0">
            <a:off x="628493" y="5951339"/>
            <a:ext cx="11103374" cy="40570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5B8CB8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效应占比：</a:t>
            </a:r>
            <a:r>
              <a:rPr b="fals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中介效应占总效应的[某百分比]%，直接效应占[某百分比]%，表明[某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机制]是重要传导路径，但存在其他并行机制</a:t>
            </a:r>
            <a:endParaRPr/>
          </a:p>
        </p:txBody>
      </p:sp>
      <p:sp>
        <p:nvSpPr>
          <p:cNvPr id="14" name="AutoShape 14"/>
          <p:cNvSpPr/>
          <p:nvPr/>
        </p:nvSpPr>
        <p:spPr>
          <a:xfrm flipH="false" flipV="false" rot="0">
            <a:off x="6189702" y="4524375"/>
            <a:ext cx="9522" cy="487561"/>
          </a:xfrm>
          <a:prstGeom prst="line">
            <a:avLst/>
          </a:prstGeom>
          <a:ln w="19050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5" name="TextBox 15"/>
          <p:cNvSpPr txBox="true"/>
          <p:nvPr/>
        </p:nvSpPr>
        <p:spPr>
          <a:xfrm flipH="false" flipV="false" rot="0">
            <a:off x="6361109" y="4562475"/>
            <a:ext cx="5370756" cy="40570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5B8CB8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调节效应：</a:t>
            </a:r>
            <a:r>
              <a:rPr b="fals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[某调节变量]显著调节[某关系]（β=[某数值], p&lt;0.05），简单斜率分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析显示在高水平调节变量下，斜率从[某数值]增至[某数值]，交互效应显著</a:t>
            </a:r>
            <a:endParaRPr/>
          </a:p>
        </p:txBody>
      </p:sp>
      <p:sp>
        <p:nvSpPr>
          <p:cNvPr id="16" name="AutoShape 16"/>
          <p:cNvSpPr/>
          <p:nvPr/>
        </p:nvSpPr>
        <p:spPr>
          <a:xfrm flipH="false" flipV="false" rot="0">
            <a:off x="6189702" y="5913239"/>
            <a:ext cx="9522" cy="487561"/>
          </a:xfrm>
          <a:prstGeom prst="line">
            <a:avLst/>
          </a:prstGeom>
          <a:ln w="19050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7" name="TextBox 17"/>
          <p:cNvSpPr txBox="true"/>
          <p:nvPr/>
        </p:nvSpPr>
        <p:spPr>
          <a:xfrm flipH="false" flipV="false" rot="0">
            <a:off x="6361109" y="5951339"/>
            <a:ext cx="5370756" cy="40570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5B8CB8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条件性中介：</a:t>
            </a:r>
            <a:r>
              <a:rPr b="fals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调节中介分析显示，在高水平调节条件下中介效应增强至[某数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值]，低水平条件下减弱至[某数值]，呈现[强化/缓冲]效应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true"/>
          <p:nvPr/>
        </p:nvSpPr>
        <p:spPr>
          <a:xfrm flipH="false" flipV="false" rot="0"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Results</a:t>
            </a:r>
            <a:endParaRPr lang="en-US" sz="1100"/>
          </a:p>
        </p:txBody>
      </p:sp>
      <p:sp>
        <p:nvSpPr>
          <p:cNvPr id="4" name="TextBox 4"/>
          <p:cNvSpPr txBox="true"/>
          <p:nvPr/>
        </p:nvSpPr>
        <p:spPr>
          <a:xfrm flipH="false" flipV="false" rot="0">
            <a:off x="457086" y="790575"/>
            <a:ext cx="11274781" cy="381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27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结果展示一：实验现象与实物展示</a:t>
            </a:r>
            <a:endParaRPr lang="en-US" sz="1100"/>
          </a:p>
        </p:txBody>
      </p:sp>
      <p:sp>
        <p:nvSpPr>
          <p:cNvPr id="5" name="TextBox 5"/>
          <p:cNvSpPr txBox="true"/>
          <p:nvPr/>
        </p:nvSpPr>
        <p:spPr>
          <a:xfrm flipH="false" flipV="false" rot="0">
            <a:off x="457086" y="1430536"/>
            <a:ext cx="11731866" cy="42088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实验观察到了关键现象，关键特征清晰可见，证实了核心机制的存在。对比实验显示，实验条件显著影响结果指标，与理论预测高度一致，为相关理论提供了直接的实验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证据。</a:t>
            </a:r>
            <a:endParaRPr/>
          </a:p>
        </p:txBody>
      </p:sp>
      <p:sp>
        <p:nvSpPr>
          <p:cNvPr id="6" name="AutoShape 6"/>
          <p:cNvSpPr/>
          <p:nvPr/>
        </p:nvSpPr>
        <p:spPr>
          <a:xfrm flipH="false" flipV="false" rot="0">
            <a:off x="457086" y="2129433"/>
            <a:ext cx="5561209" cy="2059484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 flipH="false" flipV="false" rot="0">
            <a:off x="457086" y="2129433"/>
            <a:ext cx="5561209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8" name="TextBox 8"/>
          <p:cNvSpPr txBox="true"/>
          <p:nvPr/>
        </p:nvSpPr>
        <p:spPr>
          <a:xfrm flipH="false" flipV="false" rot="0">
            <a:off x="657061" y="2358033"/>
            <a:ext cx="5161260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3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现象观察</a:t>
            </a:r>
            <a:endParaRPr lang="en-US" sz="1100"/>
          </a:p>
        </p:txBody>
      </p:sp>
      <p:sp>
        <p:nvSpPr>
          <p:cNvPr id="9" name="TextBox 9"/>
          <p:cNvSpPr txBox="true"/>
          <p:nvPr/>
        </p:nvSpPr>
        <p:spPr>
          <a:xfrm flipH="false" flipV="false" rot="0">
            <a:off x="657061" y="2714178"/>
            <a:ext cx="5361234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图A显示在特定条件下，目标现象清晰可见，关键指标达到预期数值，较对照组显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著提升，直观证实了核心机制的存在。</a:t>
            </a:r>
            <a:endParaRPr/>
          </a:p>
        </p:txBody>
      </p:sp>
      <p:sp>
        <p:nvSpPr>
          <p:cNvPr id="10" name="AutoShape 10"/>
          <p:cNvSpPr/>
          <p:nvPr/>
        </p:nvSpPr>
        <p:spPr>
          <a:xfrm flipH="false" flipV="false" rot="0">
            <a:off x="6170657" y="2129433"/>
            <a:ext cx="5561209" cy="2059484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1" name="AutoShape 11"/>
          <p:cNvSpPr/>
          <p:nvPr/>
        </p:nvSpPr>
        <p:spPr>
          <a:xfrm flipH="false" flipV="false" rot="0">
            <a:off x="6170657" y="2129433"/>
            <a:ext cx="5561209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2" name="TextBox 12"/>
          <p:cNvSpPr txBox="true"/>
          <p:nvPr/>
        </p:nvSpPr>
        <p:spPr>
          <a:xfrm flipH="false" flipV="false" rot="0">
            <a:off x="6370632" y="2358033"/>
            <a:ext cx="5161260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3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对比分析</a:t>
            </a:r>
            <a:endParaRPr lang="en-US" sz="1100"/>
          </a:p>
        </p:txBody>
      </p:sp>
      <p:sp>
        <p:nvSpPr>
          <p:cNvPr id="13" name="TextBox 13"/>
          <p:cNvSpPr txBox="true"/>
          <p:nvPr/>
        </p:nvSpPr>
        <p:spPr>
          <a:xfrm flipH="false" flipV="false" rot="0">
            <a:off x="6370632" y="2714178"/>
            <a:ext cx="5361234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图B对比了处理组与对照组的特征差异，处理组呈现显著阳性特征，而对照组未呈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现相应特征，差异具有统计学意义（p&lt;0.01）。</a:t>
            </a:r>
            <a:endParaRPr/>
          </a:p>
        </p:txBody>
      </p:sp>
      <p:sp>
        <p:nvSpPr>
          <p:cNvPr id="14" name="AutoShape 14"/>
          <p:cNvSpPr/>
          <p:nvPr/>
        </p:nvSpPr>
        <p:spPr>
          <a:xfrm flipH="false" flipV="false" rot="0">
            <a:off x="457086" y="4341316"/>
            <a:ext cx="5561209" cy="2059484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5" name="AutoShape 15"/>
          <p:cNvSpPr/>
          <p:nvPr/>
        </p:nvSpPr>
        <p:spPr>
          <a:xfrm flipH="false" flipV="false" rot="0">
            <a:off x="457086" y="4341316"/>
            <a:ext cx="5561209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6" name="TextBox 16"/>
          <p:cNvSpPr txBox="true"/>
          <p:nvPr/>
        </p:nvSpPr>
        <p:spPr>
          <a:xfrm flipH="false" flipV="false" rot="0">
            <a:off x="657061" y="4569916"/>
            <a:ext cx="5161260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3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过程记录</a:t>
            </a:r>
            <a:endParaRPr lang="en-US" sz="1100"/>
          </a:p>
        </p:txBody>
      </p:sp>
      <p:sp>
        <p:nvSpPr>
          <p:cNvPr id="17" name="TextBox 17"/>
          <p:cNvSpPr txBox="true"/>
          <p:nvPr/>
        </p:nvSpPr>
        <p:spPr>
          <a:xfrm flipH="false" flipV="false" rot="0">
            <a:off x="657061" y="4926062"/>
            <a:ext cx="5361234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图C展示了反应过程的时间序列变化，从初始状态逐渐转变为目标状态，转变速率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与理论模型预测基本吻合。</a:t>
            </a:r>
            <a:endParaRPr/>
          </a:p>
        </p:txBody>
      </p:sp>
      <p:sp>
        <p:nvSpPr>
          <p:cNvPr id="18" name="AutoShape 18"/>
          <p:cNvSpPr/>
          <p:nvPr/>
        </p:nvSpPr>
        <p:spPr>
          <a:xfrm flipH="false" flipV="false" rot="0">
            <a:off x="6170657" y="4341316"/>
            <a:ext cx="5561209" cy="2059484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 flipH="false" flipV="false" rot="0">
            <a:off x="6170657" y="4341316"/>
            <a:ext cx="5561209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0" name="TextBox 20"/>
          <p:cNvSpPr txBox="true"/>
          <p:nvPr/>
        </p:nvSpPr>
        <p:spPr>
          <a:xfrm flipH="false" flipV="false" rot="0">
            <a:off x="6370632" y="4569916"/>
            <a:ext cx="5161260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3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微观表征</a:t>
            </a:r>
            <a:endParaRPr lang="en-US" sz="1100"/>
          </a:p>
        </p:txBody>
      </p:sp>
      <p:sp>
        <p:nvSpPr>
          <p:cNvPr id="21" name="TextBox 21"/>
          <p:cNvSpPr txBox="true"/>
          <p:nvPr/>
        </p:nvSpPr>
        <p:spPr>
          <a:xfrm flipH="false" flipV="false" rot="0">
            <a:off x="6370632" y="4926062"/>
            <a:ext cx="5361234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图D为样品的显微电镜图像，显示特定的微观结构特征，证实了核心机制在微观层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面的作用方式。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c="http://schemas.openxmlformats.org/drawingml/2006/chart" xmlns:p="http://schemas.openxmlformats.org/presentationml/2006/main" xmlns:r="http://schemas.openxmlformats.org/officeDocument/2006/relationships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true"/>
          <p:nvPr/>
        </p:nvSpPr>
        <p:spPr>
          <a:xfrm flipH="false" flipV="false" rot="0"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PERFORMANCE EVALUATION</a:t>
            </a:r>
            <a:endParaRPr lang="en-US" sz="1100"/>
          </a:p>
        </p:txBody>
      </p:sp>
      <p:sp>
        <p:nvSpPr>
          <p:cNvPr id="4" name="TextBox 4"/>
          <p:cNvSpPr txBox="true"/>
          <p:nvPr/>
        </p:nvSpPr>
        <p:spPr>
          <a:xfrm flipH="false" flipV="false" rot="0">
            <a:off x="457086" y="752475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30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结果展示二：性能评估与系统验证</a:t>
            </a:r>
            <a:endParaRPr lang="en-US" sz="1100"/>
          </a:p>
        </p:txBody>
      </p:sp>
      <p:sp>
        <p:nvSpPr>
          <p:cNvPr id="5" name="TextBox 5"/>
          <p:cNvSpPr txBox="true"/>
          <p:nvPr/>
        </p:nvSpPr>
        <p:spPr>
          <a:xfrm flipH="false" flipV="false" rot="0">
            <a:off x="457086" y="2298948"/>
            <a:ext cx="11274781" cy="456159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系统在测试环境下表现优异，关键性能指标达到领先水平，较基准方法提升显著。在极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端条件下仍保持高稳定性，满足实际应用场景的需求，验证了系统的实用性与鲁棒性。</a:t>
            </a:r>
            <a:endParaRPr/>
          </a:p>
        </p:txBody>
      </p:sp>
      <p:sp>
        <p:nvSpPr>
          <p:cNvPr id="6" name="TextBox 6"/>
          <p:cNvSpPr txBox="true"/>
          <p:nvPr/>
        </p:nvSpPr>
        <p:spPr>
          <a:xfrm flipH="false" flipV="false" rot="0">
            <a:off x="457086" y="3087440"/>
            <a:ext cx="11274781" cy="42088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5B8CB8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精度评估：</a:t>
            </a:r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 在标准测试集下，系统准确率达到94%（±1.2%），较传统方法提升12%，在复杂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场景识别任务上表现尤为突出。</a:t>
            </a:r>
            <a:endParaRPr/>
          </a:p>
        </p:txBody>
      </p:sp>
      <p:sp>
        <p:nvSpPr>
          <p:cNvPr id="7" name="TextBox 7"/>
          <p:cNvSpPr txBox="true"/>
          <p:nvPr/>
        </p:nvSpPr>
        <p:spPr>
          <a:xfrm flipH="false" flipV="false" rot="0">
            <a:off x="457086" y="3757761"/>
            <a:ext cx="11274781" cy="42088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5B8CB8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效率测试：</a:t>
            </a:r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 系统平均响应时间为23ms，处理速度达到45FPS，满足实时性要求，较现有方法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加速2.3倍。</a:t>
            </a:r>
            <a:endParaRPr/>
          </a:p>
        </p:txBody>
      </p:sp>
      <p:sp>
        <p:nvSpPr>
          <p:cNvPr id="8" name="TextBox 8"/>
          <p:cNvSpPr txBox="true"/>
          <p:nvPr/>
        </p:nvSpPr>
        <p:spPr>
          <a:xfrm flipH="false" flipV="false" rot="0">
            <a:off x="457086" y="4428084"/>
            <a:ext cx="11274781" cy="42088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5B8CB8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鲁棒性验证：</a:t>
            </a:r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 在高噪声干扰条件下，系统性能下降幅度小于8%，仍保持在90%以上，表现出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良好的环境适应性。</a:t>
            </a:r>
            <a:endParaRPr/>
          </a:p>
        </p:txBody>
      </p:sp>
      <p:sp>
        <p:nvSpPr>
          <p:cNvPr id="9" name="TextBox 9"/>
          <p:cNvSpPr txBox="true"/>
          <p:nvPr/>
        </p:nvSpPr>
        <p:spPr>
          <a:xfrm flipH="false" flipV="false" rot="0">
            <a:off x="457086" y="5098405"/>
            <a:ext cx="11274781" cy="42088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5B8CB8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对比分析：</a:t>
            </a:r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 与方法A、方法B相比，本方法在准确率与召回率上均具优势，综合性能最优，适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合工业级部署。</a:t>
            </a:r>
            <a:endParaRPr/>
          </a:p>
        </p:txBody>
      </p:sp>
      <p:sp>
        <p:nvSpPr>
          <p:cNvPr id="10" name="AutoShape 10"/>
          <p:cNvSpPr/>
          <p:nvPr/>
        </p:nvSpPr>
        <p:spPr>
          <a:xfrm flipH="false" flipV="false" rot="0">
            <a:off x="7224394" y="1428750"/>
            <a:ext cx="4507323" cy="4972050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1" name="AutoShape 11"/>
          <p:cNvSpPr/>
          <p:nvPr/>
        </p:nvSpPr>
        <p:spPr>
          <a:xfrm flipH="false" flipV="false" rot="0">
            <a:off x="7224394" y="1428750"/>
            <a:ext cx="4507323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2" name="TextBox 12"/>
          <p:cNvSpPr txBox="true"/>
          <p:nvPr/>
        </p:nvSpPr>
        <p:spPr>
          <a:xfrm flipH="false" flipV="false" rot="0">
            <a:off x="7998851" y="1685925"/>
            <a:ext cx="2958410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true" i="false" lang="en-US" strike="noStrike" sz="13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不同方法性能对比（%）</a:t>
            </a:r>
            <a:endParaRPr lang="en-US" sz="1100"/>
          </a:p>
        </p:txBody>
      </p:sp>
      <p:graphicFrame>
        <p:nvGraphicFramePr>
          <p:cNvPr id="13" name="Chart 13"/>
          <p:cNvGraphicFramePr>
            <a:graphicFrameLocks noGrp="true"/>
          </p:cNvGraphicFramePr>
          <p:nvPr/>
        </p:nvGraphicFramePr>
        <p:xfrm>
          <a:off x="7462460" y="2095500"/>
          <a:ext cx="4031192" cy="3781425"/>
        </p:xfrm>
        <a:graphic>
          <a:graphicData uri="http://schemas.openxmlformats.org/drawingml/2006/chart">
            <c:chart r:id="rId2"/>
          </a:graphicData>
        </a:graphic>
      </p:graphicFrame>
      <p:sp>
        <p:nvSpPr>
          <p:cNvPr id="13" name="TextBox 13"/>
          <p:cNvSpPr txBox="true"/>
          <p:nvPr/>
        </p:nvSpPr>
        <p:spPr>
          <a:xfrm flipH="false" flipV="false" rot="0">
            <a:off x="8031287" y="5991225"/>
            <a:ext cx="2893538" cy="1714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数据来源：实验测试集（n=1000）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true"/>
          <p:nvPr/>
        </p:nvSpPr>
        <p:spPr>
          <a:xfrm flipH="false" flipV="false" rot="0"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Conclusion</a:t>
            </a:r>
            <a:endParaRPr lang="en-US" sz="1100"/>
          </a:p>
        </p:txBody>
      </p:sp>
      <p:sp>
        <p:nvSpPr>
          <p:cNvPr id="4" name="TextBox 4"/>
          <p:cNvSpPr txBox="true"/>
          <p:nvPr/>
        </p:nvSpPr>
        <p:spPr>
          <a:xfrm flipH="false" flipV="false" rot="0">
            <a:off x="457086" y="752475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30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研究结论与理论贡献</a:t>
            </a:r>
            <a:endParaRPr lang="en-US" sz="1100"/>
          </a:p>
        </p:txBody>
      </p:sp>
      <p:sp>
        <p:nvSpPr>
          <p:cNvPr id="5" name="TextBox 5"/>
          <p:cNvSpPr txBox="true"/>
          <p:nvPr/>
        </p:nvSpPr>
        <p:spPr>
          <a:xfrm flipH="false" flipV="false" rot="0">
            <a:off x="457086" y="1438275"/>
            <a:ext cx="11731866" cy="42088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本研究通过[某方法]证实了[某理论假设]，构建了[某理论模型]，突破了[某传统范式]的分析局限。首次将[某理论A]与[某理论B]整合，拓展了[某经典理论]在[某情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境]下的适用范围，为[某学科领域]提供了新的理论解释框架，并对[某实践领域]提出了可操作的改进建议。</a:t>
            </a:r>
            <a:endParaRPr/>
          </a:p>
        </p:txBody>
      </p:sp>
      <p:sp>
        <p:nvSpPr>
          <p:cNvPr id="6" name="AutoShape 6"/>
          <p:cNvSpPr/>
          <p:nvPr/>
        </p:nvSpPr>
        <p:spPr>
          <a:xfrm flipH="false" flipV="false" rot="0">
            <a:off x="457086" y="2137171"/>
            <a:ext cx="5542164" cy="2036564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 flipH="false" flipV="false" rot="0">
            <a:off x="457086" y="2137171"/>
            <a:ext cx="5542164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 flipH="false" flipV="false" rot="0">
            <a:off x="684468" y="2428682"/>
            <a:ext cx="137126" cy="137160"/>
          </a:xfrm>
          <a:custGeom>
            <a:rect b="b" l="l" r="r" t="t"/>
            <a:pathLst>
              <a:path h="10000" w="9998">
                <a:moveTo>
                  <a:pt x="1000" y="5000"/>
                </a:moveTo>
                <a:cubicBezTo>
                  <a:pt x="1000" y="4273"/>
                  <a:pt x="1183" y="3600"/>
                  <a:pt x="1550" y="2980"/>
                </a:cubicBezTo>
                <a:cubicBezTo>
                  <a:pt x="1903" y="2380"/>
                  <a:pt x="2379" y="1903"/>
                  <a:pt x="2979" y="1550"/>
                </a:cubicBezTo>
                <a:cubicBezTo>
                  <a:pt x="3599" y="1183"/>
                  <a:pt x="4272" y="1000"/>
                  <a:pt x="4999" y="1000"/>
                </a:cubicBezTo>
                <a:cubicBezTo>
                  <a:pt x="5725" y="1000"/>
                  <a:pt x="6399" y="1183"/>
                  <a:pt x="7019" y="1550"/>
                </a:cubicBezTo>
                <a:cubicBezTo>
                  <a:pt x="7618" y="1903"/>
                  <a:pt x="8094" y="2380"/>
                  <a:pt x="8448" y="2980"/>
                </a:cubicBezTo>
                <a:cubicBezTo>
                  <a:pt x="8814" y="3600"/>
                  <a:pt x="8998" y="4273"/>
                  <a:pt x="8998" y="5000"/>
                </a:cubicBezTo>
                <a:cubicBezTo>
                  <a:pt x="8998" y="5726"/>
                  <a:pt x="8814" y="6400"/>
                  <a:pt x="8448" y="7020"/>
                </a:cubicBezTo>
                <a:cubicBezTo>
                  <a:pt x="8094" y="7620"/>
                  <a:pt x="7618" y="8096"/>
                  <a:pt x="7019" y="8450"/>
                </a:cubicBezTo>
                <a:cubicBezTo>
                  <a:pt x="6399" y="8816"/>
                  <a:pt x="5725" y="9000"/>
                  <a:pt x="4999" y="9000"/>
                </a:cubicBezTo>
                <a:cubicBezTo>
                  <a:pt x="4272" y="9000"/>
                  <a:pt x="3599" y="8816"/>
                  <a:pt x="2979" y="8450"/>
                </a:cubicBezTo>
                <a:cubicBezTo>
                  <a:pt x="2379" y="8096"/>
                  <a:pt x="1903" y="7620"/>
                  <a:pt x="1550" y="7020"/>
                </a:cubicBezTo>
                <a:cubicBezTo>
                  <a:pt x="1183" y="6400"/>
                  <a:pt x="1000" y="5726"/>
                  <a:pt x="1000" y="5000"/>
                </a:cubicBezTo>
                <a:moveTo>
                  <a:pt x="4999" y="0"/>
                </a:moveTo>
                <a:cubicBezTo>
                  <a:pt x="4319" y="0"/>
                  <a:pt x="3669" y="130"/>
                  <a:pt x="3049" y="390"/>
                </a:cubicBezTo>
                <a:cubicBezTo>
                  <a:pt x="2456" y="643"/>
                  <a:pt x="1928" y="1001"/>
                  <a:pt x="1465" y="1465"/>
                </a:cubicBezTo>
                <a:cubicBezTo>
                  <a:pt x="1001" y="1928"/>
                  <a:pt x="643" y="2456"/>
                  <a:pt x="390" y="3050"/>
                </a:cubicBezTo>
                <a:cubicBezTo>
                  <a:pt x="130" y="3670"/>
                  <a:pt x="0" y="4320"/>
                  <a:pt x="0" y="5000"/>
                </a:cubicBezTo>
                <a:cubicBezTo>
                  <a:pt x="0" y="5680"/>
                  <a:pt x="130" y="6330"/>
                  <a:pt x="390" y="6950"/>
                </a:cubicBezTo>
                <a:cubicBezTo>
                  <a:pt x="643" y="7543"/>
                  <a:pt x="1001" y="8071"/>
                  <a:pt x="1465" y="8535"/>
                </a:cubicBezTo>
                <a:cubicBezTo>
                  <a:pt x="1928" y="8998"/>
                  <a:pt x="2456" y="9356"/>
                  <a:pt x="3049" y="9610"/>
                </a:cubicBezTo>
                <a:cubicBezTo>
                  <a:pt x="3669" y="9870"/>
                  <a:pt x="4319" y="10000"/>
                  <a:pt x="4999" y="10000"/>
                </a:cubicBezTo>
                <a:cubicBezTo>
                  <a:pt x="5679" y="10000"/>
                  <a:pt x="6329" y="9870"/>
                  <a:pt x="6949" y="9610"/>
                </a:cubicBezTo>
                <a:cubicBezTo>
                  <a:pt x="7541" y="9356"/>
                  <a:pt x="8069" y="8998"/>
                  <a:pt x="8533" y="8535"/>
                </a:cubicBezTo>
                <a:cubicBezTo>
                  <a:pt x="8996" y="8071"/>
                  <a:pt x="9354" y="7543"/>
                  <a:pt x="9608" y="6950"/>
                </a:cubicBezTo>
                <a:cubicBezTo>
                  <a:pt x="9868" y="6330"/>
                  <a:pt x="9998" y="5680"/>
                  <a:pt x="9998" y="5000"/>
                </a:cubicBezTo>
                <a:cubicBezTo>
                  <a:pt x="9998" y="4320"/>
                  <a:pt x="9868" y="3670"/>
                  <a:pt x="9608" y="3050"/>
                </a:cubicBezTo>
                <a:cubicBezTo>
                  <a:pt x="9354" y="2456"/>
                  <a:pt x="8996" y="1928"/>
                  <a:pt x="8533" y="1465"/>
                </a:cubicBezTo>
                <a:cubicBezTo>
                  <a:pt x="8069" y="1001"/>
                  <a:pt x="7541" y="643"/>
                  <a:pt x="6949" y="390"/>
                </a:cubicBezTo>
                <a:cubicBezTo>
                  <a:pt x="6329" y="130"/>
                  <a:pt x="5679" y="0"/>
                  <a:pt x="4999" y="0"/>
                </a:cubicBezTo>
                <a:moveTo>
                  <a:pt x="4499" y="6960"/>
                </a:moveTo>
                <a:lnTo>
                  <a:pt x="7728" y="3730"/>
                </a:lnTo>
                <a:lnTo>
                  <a:pt x="7019" y="3020"/>
                </a:lnTo>
                <a:lnTo>
                  <a:pt x="4499" y="5540"/>
                </a:lnTo>
                <a:lnTo>
                  <a:pt x="3099" y="4150"/>
                </a:lnTo>
                <a:lnTo>
                  <a:pt x="2400" y="4850"/>
                </a:ln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TextBox 9"/>
          <p:cNvSpPr txBox="true"/>
          <p:nvPr/>
        </p:nvSpPr>
        <p:spPr>
          <a:xfrm flipH="false" flipV="false" rot="0">
            <a:off x="887091" y="2430512"/>
            <a:ext cx="4874092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主要结论</a:t>
            </a:r>
            <a:endParaRPr lang="en-US" sz="1100"/>
          </a:p>
        </p:txBody>
      </p:sp>
      <p:sp>
        <p:nvSpPr>
          <p:cNvPr id="10" name="TextBox 10"/>
          <p:cNvSpPr txBox="true"/>
          <p:nvPr/>
        </p:nvSpPr>
        <p:spPr>
          <a:xfrm flipH="false" flipV="false" rot="0">
            <a:off x="695151" y="2714476"/>
            <a:ext cx="5304099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[某核心因素]是预测[某结果]的关键变量，二者通过[某机制]形成动态关联，该关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系受[某边界条件]约束，作用路径具有[某特征]</a:t>
            </a:r>
            <a:endParaRPr/>
          </a:p>
        </p:txBody>
      </p:sp>
      <p:sp>
        <p:nvSpPr>
          <p:cNvPr id="11" name="AutoShape 11"/>
          <p:cNvSpPr/>
          <p:nvPr/>
        </p:nvSpPr>
        <p:spPr>
          <a:xfrm flipH="false" flipV="false" rot="0">
            <a:off x="6189702" y="2137171"/>
            <a:ext cx="5542164" cy="2036564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 flipH="false" flipV="false" rot="0">
            <a:off x="6189702" y="2137171"/>
            <a:ext cx="5542164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 flipH="false" flipV="false" rot="0">
            <a:off x="6417084" y="2428682"/>
            <a:ext cx="137126" cy="137160"/>
          </a:xfrm>
          <a:custGeom>
            <a:rect b="b" l="l" r="r" t="t"/>
            <a:pathLst>
              <a:path h="10000" w="9998">
                <a:moveTo>
                  <a:pt x="3737" y="7619"/>
                </a:moveTo>
                <a:lnTo>
                  <a:pt x="4374" y="7619"/>
                </a:lnTo>
                <a:lnTo>
                  <a:pt x="4374" y="5238"/>
                </a:lnTo>
                <a:lnTo>
                  <a:pt x="5624" y="5238"/>
                </a:lnTo>
                <a:lnTo>
                  <a:pt x="5624" y="7619"/>
                </a:lnTo>
                <a:lnTo>
                  <a:pt x="6261" y="7619"/>
                </a:lnTo>
                <a:cubicBezTo>
                  <a:pt x="6303" y="7346"/>
                  <a:pt x="6419" y="7079"/>
                  <a:pt x="6611" y="6819"/>
                </a:cubicBezTo>
                <a:cubicBezTo>
                  <a:pt x="6777" y="6584"/>
                  <a:pt x="7023" y="6330"/>
                  <a:pt x="7349" y="6057"/>
                </a:cubicBezTo>
                <a:lnTo>
                  <a:pt x="7523" y="5914"/>
                </a:lnTo>
                <a:cubicBezTo>
                  <a:pt x="7765" y="5724"/>
                  <a:pt x="7898" y="5619"/>
                  <a:pt x="7923" y="5600"/>
                </a:cubicBezTo>
                <a:cubicBezTo>
                  <a:pt x="8189" y="5346"/>
                  <a:pt x="8394" y="5066"/>
                  <a:pt x="8536" y="4762"/>
                </a:cubicBezTo>
                <a:cubicBezTo>
                  <a:pt x="8677" y="4457"/>
                  <a:pt x="8748" y="4140"/>
                  <a:pt x="8748" y="3810"/>
                </a:cubicBezTo>
                <a:cubicBezTo>
                  <a:pt x="8748" y="3295"/>
                  <a:pt x="8577" y="2815"/>
                  <a:pt x="8236" y="2371"/>
                </a:cubicBezTo>
                <a:cubicBezTo>
                  <a:pt x="7902" y="1939"/>
                  <a:pt x="7452" y="1597"/>
                  <a:pt x="6886" y="1343"/>
                </a:cubicBezTo>
                <a:cubicBezTo>
                  <a:pt x="6302" y="1082"/>
                  <a:pt x="5673" y="952"/>
                  <a:pt x="4999" y="952"/>
                </a:cubicBezTo>
                <a:cubicBezTo>
                  <a:pt x="4324" y="952"/>
                  <a:pt x="3695" y="1082"/>
                  <a:pt x="3112" y="1343"/>
                </a:cubicBezTo>
                <a:cubicBezTo>
                  <a:pt x="2545" y="1597"/>
                  <a:pt x="2095" y="1939"/>
                  <a:pt x="1762" y="2371"/>
                </a:cubicBezTo>
                <a:cubicBezTo>
                  <a:pt x="1420" y="2815"/>
                  <a:pt x="1250" y="3295"/>
                  <a:pt x="1250" y="3810"/>
                </a:cubicBezTo>
                <a:cubicBezTo>
                  <a:pt x="1250" y="4140"/>
                  <a:pt x="1320" y="4457"/>
                  <a:pt x="1462" y="4762"/>
                </a:cubicBezTo>
                <a:cubicBezTo>
                  <a:pt x="1604" y="5066"/>
                  <a:pt x="1808" y="5342"/>
                  <a:pt x="2075" y="5590"/>
                </a:cubicBezTo>
                <a:cubicBezTo>
                  <a:pt x="2099" y="5616"/>
                  <a:pt x="2233" y="5724"/>
                  <a:pt x="2475" y="5914"/>
                </a:cubicBezTo>
                <a:lnTo>
                  <a:pt x="2649" y="6057"/>
                </a:lnTo>
                <a:cubicBezTo>
                  <a:pt x="2974" y="6330"/>
                  <a:pt x="3220" y="6584"/>
                  <a:pt x="3387" y="6819"/>
                </a:cubicBezTo>
                <a:cubicBezTo>
                  <a:pt x="3578" y="7079"/>
                  <a:pt x="3695" y="7346"/>
                  <a:pt x="3737" y="7619"/>
                </a:cubicBezTo>
                <a:moveTo>
                  <a:pt x="6249" y="8571"/>
                </a:moveTo>
                <a:lnTo>
                  <a:pt x="3749" y="8571"/>
                </a:lnTo>
                <a:lnTo>
                  <a:pt x="3749" y="9048"/>
                </a:lnTo>
                <a:lnTo>
                  <a:pt x="6249" y="9048"/>
                </a:lnTo>
                <a:lnTo>
                  <a:pt x="6249" y="8571"/>
                </a:lnTo>
                <a:moveTo>
                  <a:pt x="1100" y="6190"/>
                </a:moveTo>
                <a:cubicBezTo>
                  <a:pt x="750" y="5860"/>
                  <a:pt x="479" y="5495"/>
                  <a:pt x="287" y="5095"/>
                </a:cubicBezTo>
                <a:cubicBezTo>
                  <a:pt x="95" y="4682"/>
                  <a:pt x="0" y="4254"/>
                  <a:pt x="0" y="3810"/>
                </a:cubicBezTo>
                <a:cubicBezTo>
                  <a:pt x="0" y="3117"/>
                  <a:pt x="229" y="2476"/>
                  <a:pt x="687" y="1886"/>
                </a:cubicBezTo>
                <a:cubicBezTo>
                  <a:pt x="1129" y="1314"/>
                  <a:pt x="1725" y="860"/>
                  <a:pt x="2475" y="524"/>
                </a:cubicBezTo>
                <a:cubicBezTo>
                  <a:pt x="3249" y="174"/>
                  <a:pt x="4091" y="0"/>
                  <a:pt x="4999" y="0"/>
                </a:cubicBezTo>
                <a:cubicBezTo>
                  <a:pt x="5907" y="0"/>
                  <a:pt x="6748" y="174"/>
                  <a:pt x="7523" y="524"/>
                </a:cubicBezTo>
                <a:cubicBezTo>
                  <a:pt x="8273" y="860"/>
                  <a:pt x="8869" y="1314"/>
                  <a:pt x="9311" y="1886"/>
                </a:cubicBezTo>
                <a:cubicBezTo>
                  <a:pt x="9769" y="2476"/>
                  <a:pt x="9998" y="3117"/>
                  <a:pt x="9998" y="3810"/>
                </a:cubicBezTo>
                <a:cubicBezTo>
                  <a:pt x="9998" y="4254"/>
                  <a:pt x="9902" y="4682"/>
                  <a:pt x="9711" y="5095"/>
                </a:cubicBezTo>
                <a:cubicBezTo>
                  <a:pt x="9519" y="5495"/>
                  <a:pt x="9248" y="5860"/>
                  <a:pt x="8898" y="6190"/>
                </a:cubicBezTo>
                <a:cubicBezTo>
                  <a:pt x="8840" y="6247"/>
                  <a:pt x="8723" y="6342"/>
                  <a:pt x="8548" y="6476"/>
                </a:cubicBezTo>
                <a:cubicBezTo>
                  <a:pt x="8223" y="6736"/>
                  <a:pt x="7994" y="6943"/>
                  <a:pt x="7861" y="7095"/>
                </a:cubicBezTo>
                <a:cubicBezTo>
                  <a:pt x="7619" y="7361"/>
                  <a:pt x="7499" y="7615"/>
                  <a:pt x="7499" y="7857"/>
                </a:cubicBezTo>
                <a:lnTo>
                  <a:pt x="7499" y="9048"/>
                </a:lnTo>
                <a:cubicBezTo>
                  <a:pt x="7499" y="9219"/>
                  <a:pt x="7442" y="9378"/>
                  <a:pt x="7330" y="9524"/>
                </a:cubicBezTo>
                <a:cubicBezTo>
                  <a:pt x="7217" y="9670"/>
                  <a:pt x="7065" y="9785"/>
                  <a:pt x="6874" y="9871"/>
                </a:cubicBezTo>
                <a:cubicBezTo>
                  <a:pt x="6682" y="9957"/>
                  <a:pt x="6473" y="10000"/>
                  <a:pt x="6249" y="10000"/>
                </a:cubicBezTo>
                <a:lnTo>
                  <a:pt x="3749" y="10000"/>
                </a:lnTo>
                <a:cubicBezTo>
                  <a:pt x="3524" y="10000"/>
                  <a:pt x="3316" y="9957"/>
                  <a:pt x="3124" y="9871"/>
                </a:cubicBezTo>
                <a:cubicBezTo>
                  <a:pt x="2932" y="9785"/>
                  <a:pt x="2780" y="9670"/>
                  <a:pt x="2668" y="9524"/>
                </a:cubicBezTo>
                <a:cubicBezTo>
                  <a:pt x="2556" y="9378"/>
                  <a:pt x="2500" y="9219"/>
                  <a:pt x="2500" y="9048"/>
                </a:cubicBezTo>
                <a:lnTo>
                  <a:pt x="2500" y="7857"/>
                </a:lnTo>
                <a:cubicBezTo>
                  <a:pt x="2500" y="7615"/>
                  <a:pt x="2379" y="7361"/>
                  <a:pt x="2137" y="7095"/>
                </a:cubicBezTo>
                <a:cubicBezTo>
                  <a:pt x="2003" y="6943"/>
                  <a:pt x="1774" y="6736"/>
                  <a:pt x="1450" y="6476"/>
                </a:cubicBezTo>
                <a:cubicBezTo>
                  <a:pt x="1274" y="6342"/>
                  <a:pt x="1158" y="6247"/>
                  <a:pt x="1100" y="6190"/>
                </a:cubicBez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TextBox 14"/>
          <p:cNvSpPr txBox="true"/>
          <p:nvPr/>
        </p:nvSpPr>
        <p:spPr>
          <a:xfrm flipH="false" flipV="false" rot="0">
            <a:off x="6619707" y="2430512"/>
            <a:ext cx="4874092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理论贡献</a:t>
            </a:r>
            <a:endParaRPr lang="en-US" sz="1100"/>
          </a:p>
        </p:txBody>
      </p:sp>
      <p:sp>
        <p:nvSpPr>
          <p:cNvPr id="15" name="TextBox 15"/>
          <p:cNvSpPr txBox="true"/>
          <p:nvPr/>
        </p:nvSpPr>
        <p:spPr>
          <a:xfrm flipH="false" flipV="false" rot="0">
            <a:off x="6427767" y="2714476"/>
            <a:ext cx="5304099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首次将[某理论A]与[某理论B]整合，构建多层次分析框架，拓展[某经典理论]在[某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情境]下的适用范围，为[某学术争论]提供新证据</a:t>
            </a:r>
            <a:endParaRPr/>
          </a:p>
        </p:txBody>
      </p:sp>
      <p:sp>
        <p:nvSpPr>
          <p:cNvPr id="16" name="AutoShape 16"/>
          <p:cNvSpPr/>
          <p:nvPr/>
        </p:nvSpPr>
        <p:spPr>
          <a:xfrm flipH="false" flipV="false" rot="0">
            <a:off x="457086" y="4364236"/>
            <a:ext cx="5542164" cy="2036564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7" name="AutoShape 17"/>
          <p:cNvSpPr/>
          <p:nvPr/>
        </p:nvSpPr>
        <p:spPr>
          <a:xfrm flipH="false" flipV="false" rot="0">
            <a:off x="457086" y="4364236"/>
            <a:ext cx="5542164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 flipH="false" flipV="false" rot="0">
            <a:off x="684468" y="4655745"/>
            <a:ext cx="137126" cy="137160"/>
          </a:xfrm>
          <a:custGeom>
            <a:rect b="b" l="l" r="r" t="t"/>
            <a:pathLst>
              <a:path h="10000" w="9998">
                <a:moveTo>
                  <a:pt x="500" y="2000"/>
                </a:moveTo>
                <a:lnTo>
                  <a:pt x="2500" y="2000"/>
                </a:lnTo>
                <a:lnTo>
                  <a:pt x="2500" y="500"/>
                </a:lnTo>
                <a:cubicBezTo>
                  <a:pt x="2500" y="360"/>
                  <a:pt x="2548" y="241"/>
                  <a:pt x="2644" y="145"/>
                </a:cubicBezTo>
                <a:cubicBezTo>
                  <a:pt x="2740" y="48"/>
                  <a:pt x="2859" y="0"/>
                  <a:pt x="2999" y="0"/>
                </a:cubicBezTo>
                <a:lnTo>
                  <a:pt x="6999" y="0"/>
                </a:lnTo>
                <a:cubicBezTo>
                  <a:pt x="7139" y="0"/>
                  <a:pt x="7257" y="48"/>
                  <a:pt x="7354" y="145"/>
                </a:cubicBezTo>
                <a:cubicBezTo>
                  <a:pt x="7450" y="241"/>
                  <a:pt x="7499" y="360"/>
                  <a:pt x="7499" y="500"/>
                </a:cubicBezTo>
                <a:lnTo>
                  <a:pt x="7499" y="2000"/>
                </a:lnTo>
                <a:lnTo>
                  <a:pt x="9498" y="2000"/>
                </a:lnTo>
                <a:cubicBezTo>
                  <a:pt x="9638" y="2000"/>
                  <a:pt x="9756" y="2048"/>
                  <a:pt x="9853" y="2145"/>
                </a:cubicBezTo>
                <a:cubicBezTo>
                  <a:pt x="9949" y="2241"/>
                  <a:pt x="9998" y="2360"/>
                  <a:pt x="9998" y="2500"/>
                </a:cubicBezTo>
                <a:lnTo>
                  <a:pt x="9998" y="9500"/>
                </a:lnTo>
                <a:cubicBezTo>
                  <a:pt x="9998" y="9640"/>
                  <a:pt x="9949" y="9758"/>
                  <a:pt x="9853" y="9855"/>
                </a:cubicBezTo>
                <a:cubicBezTo>
                  <a:pt x="9756" y="9951"/>
                  <a:pt x="9638" y="10000"/>
                  <a:pt x="9498" y="10000"/>
                </a:cubicBezTo>
                <a:lnTo>
                  <a:pt x="500" y="10000"/>
                </a:lnTo>
                <a:cubicBezTo>
                  <a:pt x="360" y="10000"/>
                  <a:pt x="241" y="9951"/>
                  <a:pt x="145" y="9855"/>
                </a:cubicBezTo>
                <a:cubicBezTo>
                  <a:pt x="48" y="9758"/>
                  <a:pt x="0" y="9640"/>
                  <a:pt x="0" y="9500"/>
                </a:cubicBezTo>
                <a:lnTo>
                  <a:pt x="0" y="2500"/>
                </a:lnTo>
                <a:cubicBezTo>
                  <a:pt x="0" y="2360"/>
                  <a:pt x="48" y="2241"/>
                  <a:pt x="145" y="2145"/>
                </a:cubicBezTo>
                <a:cubicBezTo>
                  <a:pt x="241" y="2048"/>
                  <a:pt x="360" y="2000"/>
                  <a:pt x="500" y="2000"/>
                </a:cubicBezTo>
                <a:moveTo>
                  <a:pt x="8998" y="7500"/>
                </a:moveTo>
                <a:lnTo>
                  <a:pt x="1000" y="7500"/>
                </a:lnTo>
                <a:lnTo>
                  <a:pt x="1000" y="9000"/>
                </a:lnTo>
                <a:lnTo>
                  <a:pt x="8998" y="9000"/>
                </a:lnTo>
                <a:lnTo>
                  <a:pt x="8998" y="7500"/>
                </a:lnTo>
                <a:moveTo>
                  <a:pt x="1000" y="3000"/>
                </a:moveTo>
                <a:lnTo>
                  <a:pt x="1000" y="6500"/>
                </a:lnTo>
                <a:lnTo>
                  <a:pt x="8998" y="6500"/>
                </a:lnTo>
                <a:lnTo>
                  <a:pt x="8998" y="3000"/>
                </a:lnTo>
                <a:lnTo>
                  <a:pt x="1000" y="3000"/>
                </a:lnTo>
                <a:moveTo>
                  <a:pt x="6499" y="1000"/>
                </a:moveTo>
                <a:lnTo>
                  <a:pt x="3499" y="1000"/>
                </a:lnTo>
                <a:lnTo>
                  <a:pt x="3499" y="2000"/>
                </a:lnTo>
                <a:lnTo>
                  <a:pt x="6499" y="2000"/>
                </a:lnTo>
                <a:lnTo>
                  <a:pt x="6499" y="1000"/>
                </a:lnTo>
                <a:moveTo>
                  <a:pt x="4499" y="6000"/>
                </a:moveTo>
                <a:lnTo>
                  <a:pt x="4499" y="5000"/>
                </a:lnTo>
                <a:lnTo>
                  <a:pt x="5499" y="5000"/>
                </a:lnTo>
                <a:lnTo>
                  <a:pt x="5499" y="6000"/>
                </a:ln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TextBox 19"/>
          <p:cNvSpPr txBox="true"/>
          <p:nvPr/>
        </p:nvSpPr>
        <p:spPr>
          <a:xfrm flipH="false" flipV="false" rot="0">
            <a:off x="887091" y="4657576"/>
            <a:ext cx="4874092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实践启示</a:t>
            </a:r>
            <a:endParaRPr lang="en-US" sz="1100"/>
          </a:p>
        </p:txBody>
      </p:sp>
      <p:sp>
        <p:nvSpPr>
          <p:cNvPr id="20" name="TextBox 20"/>
          <p:cNvSpPr txBox="true"/>
          <p:nvPr/>
        </p:nvSpPr>
        <p:spPr>
          <a:xfrm flipH="false" flipV="false" rot="0">
            <a:off x="695151" y="4941541"/>
            <a:ext cx="5304099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建议[某行业]在[某环节]关注[某关键指标]，采取[某干预策略]，预计可提升[某绩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效指标]达[某百分比]%，成果已被纳入[某政策]参考</a:t>
            </a:r>
            <a:endParaRPr/>
          </a:p>
        </p:txBody>
      </p:sp>
      <p:sp>
        <p:nvSpPr>
          <p:cNvPr id="21" name="AutoShape 21"/>
          <p:cNvSpPr/>
          <p:nvPr/>
        </p:nvSpPr>
        <p:spPr>
          <a:xfrm flipH="false" flipV="false" rot="0">
            <a:off x="6189702" y="4364236"/>
            <a:ext cx="5542164" cy="2036564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2" name="AutoShape 22"/>
          <p:cNvSpPr/>
          <p:nvPr/>
        </p:nvSpPr>
        <p:spPr>
          <a:xfrm flipH="false" flipV="false" rot="0">
            <a:off x="6189702" y="4364236"/>
            <a:ext cx="5542164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3" name="AutoShape 23"/>
          <p:cNvSpPr/>
          <p:nvPr/>
        </p:nvSpPr>
        <p:spPr>
          <a:xfrm flipH="false" flipV="false" rot="0">
            <a:off x="6417084" y="4655745"/>
            <a:ext cx="137126" cy="137160"/>
          </a:xfrm>
          <a:custGeom>
            <a:rect b="b" l="l" r="r" t="t"/>
            <a:pathLst>
              <a:path h="10000" w="9998">
                <a:moveTo>
                  <a:pt x="4999" y="10000"/>
                </a:moveTo>
                <a:cubicBezTo>
                  <a:pt x="4319" y="10000"/>
                  <a:pt x="3669" y="9870"/>
                  <a:pt x="3049" y="9610"/>
                </a:cubicBezTo>
                <a:cubicBezTo>
                  <a:pt x="2456" y="9356"/>
                  <a:pt x="1928" y="8998"/>
                  <a:pt x="1465" y="8535"/>
                </a:cubicBezTo>
                <a:cubicBezTo>
                  <a:pt x="1001" y="8071"/>
                  <a:pt x="643" y="7543"/>
                  <a:pt x="390" y="6950"/>
                </a:cubicBezTo>
                <a:cubicBezTo>
                  <a:pt x="130" y="6330"/>
                  <a:pt x="0" y="5680"/>
                  <a:pt x="0" y="5000"/>
                </a:cubicBezTo>
                <a:cubicBezTo>
                  <a:pt x="0" y="4320"/>
                  <a:pt x="130" y="3670"/>
                  <a:pt x="390" y="3050"/>
                </a:cubicBezTo>
                <a:cubicBezTo>
                  <a:pt x="643" y="2456"/>
                  <a:pt x="1001" y="1928"/>
                  <a:pt x="1465" y="1465"/>
                </a:cubicBezTo>
                <a:cubicBezTo>
                  <a:pt x="1928" y="1001"/>
                  <a:pt x="2456" y="643"/>
                  <a:pt x="3049" y="390"/>
                </a:cubicBezTo>
                <a:cubicBezTo>
                  <a:pt x="3669" y="130"/>
                  <a:pt x="4319" y="0"/>
                  <a:pt x="4999" y="0"/>
                </a:cubicBezTo>
                <a:cubicBezTo>
                  <a:pt x="5679" y="0"/>
                  <a:pt x="6329" y="130"/>
                  <a:pt x="6949" y="390"/>
                </a:cubicBezTo>
                <a:cubicBezTo>
                  <a:pt x="7541" y="643"/>
                  <a:pt x="8069" y="1001"/>
                  <a:pt x="8533" y="1465"/>
                </a:cubicBezTo>
                <a:cubicBezTo>
                  <a:pt x="8996" y="1928"/>
                  <a:pt x="9354" y="2456"/>
                  <a:pt x="9608" y="3050"/>
                </a:cubicBezTo>
                <a:cubicBezTo>
                  <a:pt x="9868" y="3670"/>
                  <a:pt x="9998" y="4320"/>
                  <a:pt x="9998" y="5000"/>
                </a:cubicBezTo>
                <a:cubicBezTo>
                  <a:pt x="9998" y="5680"/>
                  <a:pt x="9868" y="6330"/>
                  <a:pt x="9608" y="6950"/>
                </a:cubicBezTo>
                <a:cubicBezTo>
                  <a:pt x="9354" y="7543"/>
                  <a:pt x="8996" y="8071"/>
                  <a:pt x="8533" y="8535"/>
                </a:cubicBezTo>
                <a:cubicBezTo>
                  <a:pt x="8069" y="8998"/>
                  <a:pt x="7541" y="9356"/>
                  <a:pt x="6949" y="9610"/>
                </a:cubicBezTo>
                <a:cubicBezTo>
                  <a:pt x="6329" y="9870"/>
                  <a:pt x="5679" y="10000"/>
                  <a:pt x="4999" y="10000"/>
                </a:cubicBezTo>
                <a:moveTo>
                  <a:pt x="4999" y="9000"/>
                </a:moveTo>
                <a:cubicBezTo>
                  <a:pt x="5725" y="9000"/>
                  <a:pt x="6399" y="8816"/>
                  <a:pt x="7019" y="8450"/>
                </a:cubicBezTo>
                <a:cubicBezTo>
                  <a:pt x="7618" y="8096"/>
                  <a:pt x="8094" y="7620"/>
                  <a:pt x="8448" y="7020"/>
                </a:cubicBezTo>
                <a:cubicBezTo>
                  <a:pt x="8814" y="6400"/>
                  <a:pt x="8998" y="5726"/>
                  <a:pt x="8998" y="5000"/>
                </a:cubicBezTo>
                <a:cubicBezTo>
                  <a:pt x="8998" y="4273"/>
                  <a:pt x="8814" y="3600"/>
                  <a:pt x="8448" y="2980"/>
                </a:cubicBezTo>
                <a:cubicBezTo>
                  <a:pt x="8094" y="2380"/>
                  <a:pt x="7618" y="1903"/>
                  <a:pt x="7019" y="1550"/>
                </a:cubicBezTo>
                <a:cubicBezTo>
                  <a:pt x="6399" y="1183"/>
                  <a:pt x="5725" y="1000"/>
                  <a:pt x="4999" y="1000"/>
                </a:cubicBezTo>
                <a:cubicBezTo>
                  <a:pt x="4272" y="1000"/>
                  <a:pt x="3599" y="1183"/>
                  <a:pt x="2979" y="1550"/>
                </a:cubicBezTo>
                <a:cubicBezTo>
                  <a:pt x="2379" y="1903"/>
                  <a:pt x="1903" y="2380"/>
                  <a:pt x="1550" y="2980"/>
                </a:cubicBezTo>
                <a:cubicBezTo>
                  <a:pt x="1183" y="3600"/>
                  <a:pt x="1000" y="4273"/>
                  <a:pt x="1000" y="5000"/>
                </a:cubicBezTo>
                <a:cubicBezTo>
                  <a:pt x="1000" y="5726"/>
                  <a:pt x="1183" y="6400"/>
                  <a:pt x="1550" y="7020"/>
                </a:cubicBezTo>
                <a:cubicBezTo>
                  <a:pt x="1903" y="7620"/>
                  <a:pt x="2379" y="8096"/>
                  <a:pt x="2979" y="8450"/>
                </a:cubicBezTo>
                <a:cubicBezTo>
                  <a:pt x="3599" y="8816"/>
                  <a:pt x="4272" y="9000"/>
                  <a:pt x="4999" y="9000"/>
                </a:cubicBezTo>
                <a:moveTo>
                  <a:pt x="4499" y="7500"/>
                </a:moveTo>
                <a:lnTo>
                  <a:pt x="4499" y="6500"/>
                </a:lnTo>
                <a:lnTo>
                  <a:pt x="5499" y="6500"/>
                </a:lnTo>
                <a:lnTo>
                  <a:pt x="5499" y="7500"/>
                </a:lnTo>
                <a:lnTo>
                  <a:pt x="4499" y="7500"/>
                </a:lnTo>
                <a:moveTo>
                  <a:pt x="4499" y="5500"/>
                </a:moveTo>
                <a:lnTo>
                  <a:pt x="4499" y="2500"/>
                </a:lnTo>
                <a:lnTo>
                  <a:pt x="5499" y="2500"/>
                </a:lnTo>
                <a:lnTo>
                  <a:pt x="5499" y="5500"/>
                </a:ln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TextBox 24"/>
          <p:cNvSpPr txBox="true"/>
          <p:nvPr/>
        </p:nvSpPr>
        <p:spPr>
          <a:xfrm flipH="false" flipV="false" rot="0">
            <a:off x="6619707" y="4657576"/>
            <a:ext cx="4874092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研究局限</a:t>
            </a:r>
            <a:endParaRPr lang="en-US" sz="1100"/>
          </a:p>
        </p:txBody>
      </p:sp>
      <p:sp>
        <p:nvSpPr>
          <p:cNvPr id="25" name="TextBox 25"/>
          <p:cNvSpPr txBox="true"/>
          <p:nvPr/>
        </p:nvSpPr>
        <p:spPr>
          <a:xfrm flipH="false" flipV="false" rot="0">
            <a:off x="6427767" y="4941541"/>
            <a:ext cx="5304099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样本来源局限于[某地域/某群体]、横截面数据对因果推断的限制、以及[某测量方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法]可能存在的偏差，需在后续研究中改进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true"/>
          <p:nvPr/>
        </p:nvSpPr>
        <p:spPr>
          <a:xfrm flipH="false" flipV="false" rot="0"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Chapter 04</a:t>
            </a:r>
            <a:endParaRPr lang="en-US" sz="1100"/>
          </a:p>
        </p:txBody>
      </p:sp>
      <p:sp>
        <p:nvSpPr>
          <p:cNvPr id="4" name="TextBox 4"/>
          <p:cNvSpPr txBox="true"/>
          <p:nvPr/>
        </p:nvSpPr>
        <p:spPr>
          <a:xfrm flipH="false" flipV="false" rot="0">
            <a:off x="457086" y="790575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30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研究创新点</a:t>
            </a:r>
            <a:endParaRPr lang="en-US" sz="1100"/>
          </a:p>
        </p:txBody>
      </p:sp>
      <p:sp>
        <p:nvSpPr>
          <p:cNvPr id="5" name="TextBox 5"/>
          <p:cNvSpPr txBox="true"/>
          <p:nvPr/>
        </p:nvSpPr>
        <p:spPr>
          <a:xfrm flipH="false" flipV="false" rot="0">
            <a:off x="457086" y="1514475"/>
            <a:ext cx="11731866" cy="48190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300">
                <a:ln/>
                <a:solidFill>
                  <a:srgbClr val="0A1F3D">
                    <a:alpha val="74901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本研究在理论层面构建新的分析框架突破传统范式局限，在方法层面开发高效分析工具解决技术难题，在实证层面发现新的作用规律修正经典观点，</a:t>
            </a:r>
            <a:endParaRPr lang="en-US" sz="1100"/>
          </a:p>
          <a:p>
            <a:pPr algn="l"/>
            <a:r>
              <a:rPr b="false" i="false" strike="noStrike" sz="1300">
                <a:ln/>
                <a:solidFill>
                  <a:srgbClr val="0A1F3D">
                    <a:alpha val="74901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形成三位一体的创新体系，为[某学科]的知识积累和方法论发展做出了原创性贡献。</a:t>
            </a:r>
            <a:endParaRPr/>
          </a:p>
        </p:txBody>
      </p:sp>
      <p:sp>
        <p:nvSpPr>
          <p:cNvPr id="6" name="AutoShape 6"/>
          <p:cNvSpPr/>
          <p:nvPr/>
        </p:nvSpPr>
        <p:spPr>
          <a:xfrm flipH="false" flipV="false" rot="0">
            <a:off x="457086" y="2354461"/>
            <a:ext cx="11274781" cy="1441846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 flipH="false" flipV="false" rot="0">
            <a:off x="457086" y="2354461"/>
            <a:ext cx="11274781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 flipH="false" flipV="false" rot="0">
            <a:off x="671939" y="2625923"/>
            <a:ext cx="209498" cy="209550"/>
          </a:xfrm>
          <a:custGeom>
            <a:rect b="b" l="l" r="r" t="t"/>
            <a:pathLst>
              <a:path h="10000" w="9998">
                <a:moveTo>
                  <a:pt x="3737" y="7619"/>
                </a:moveTo>
                <a:lnTo>
                  <a:pt x="4374" y="7619"/>
                </a:lnTo>
                <a:lnTo>
                  <a:pt x="4374" y="5238"/>
                </a:lnTo>
                <a:lnTo>
                  <a:pt x="5624" y="5238"/>
                </a:lnTo>
                <a:lnTo>
                  <a:pt x="5624" y="7619"/>
                </a:lnTo>
                <a:lnTo>
                  <a:pt x="6261" y="7619"/>
                </a:lnTo>
                <a:cubicBezTo>
                  <a:pt x="6303" y="7346"/>
                  <a:pt x="6419" y="7079"/>
                  <a:pt x="6611" y="6819"/>
                </a:cubicBezTo>
                <a:cubicBezTo>
                  <a:pt x="6777" y="6584"/>
                  <a:pt x="7023" y="6330"/>
                  <a:pt x="7349" y="6057"/>
                </a:cubicBezTo>
                <a:lnTo>
                  <a:pt x="7523" y="5914"/>
                </a:lnTo>
                <a:cubicBezTo>
                  <a:pt x="7765" y="5724"/>
                  <a:pt x="7898" y="5619"/>
                  <a:pt x="7923" y="5600"/>
                </a:cubicBezTo>
                <a:cubicBezTo>
                  <a:pt x="8189" y="5346"/>
                  <a:pt x="8394" y="5066"/>
                  <a:pt x="8536" y="4762"/>
                </a:cubicBezTo>
                <a:cubicBezTo>
                  <a:pt x="8677" y="4457"/>
                  <a:pt x="8748" y="4140"/>
                  <a:pt x="8748" y="3810"/>
                </a:cubicBezTo>
                <a:cubicBezTo>
                  <a:pt x="8748" y="3295"/>
                  <a:pt x="8577" y="2815"/>
                  <a:pt x="8236" y="2371"/>
                </a:cubicBezTo>
                <a:cubicBezTo>
                  <a:pt x="7902" y="1939"/>
                  <a:pt x="7452" y="1597"/>
                  <a:pt x="6886" y="1343"/>
                </a:cubicBezTo>
                <a:cubicBezTo>
                  <a:pt x="6302" y="1082"/>
                  <a:pt x="5673" y="952"/>
                  <a:pt x="4999" y="952"/>
                </a:cubicBezTo>
                <a:cubicBezTo>
                  <a:pt x="4324" y="952"/>
                  <a:pt x="3695" y="1082"/>
                  <a:pt x="3112" y="1343"/>
                </a:cubicBezTo>
                <a:cubicBezTo>
                  <a:pt x="2545" y="1597"/>
                  <a:pt x="2095" y="1939"/>
                  <a:pt x="1762" y="2371"/>
                </a:cubicBezTo>
                <a:cubicBezTo>
                  <a:pt x="1420" y="2815"/>
                  <a:pt x="1250" y="3295"/>
                  <a:pt x="1250" y="3810"/>
                </a:cubicBezTo>
                <a:cubicBezTo>
                  <a:pt x="1250" y="4140"/>
                  <a:pt x="1320" y="4457"/>
                  <a:pt x="1462" y="4762"/>
                </a:cubicBezTo>
                <a:cubicBezTo>
                  <a:pt x="1604" y="5066"/>
                  <a:pt x="1808" y="5342"/>
                  <a:pt x="2075" y="5590"/>
                </a:cubicBezTo>
                <a:cubicBezTo>
                  <a:pt x="2099" y="5616"/>
                  <a:pt x="2233" y="5724"/>
                  <a:pt x="2475" y="5914"/>
                </a:cubicBezTo>
                <a:lnTo>
                  <a:pt x="2649" y="6057"/>
                </a:lnTo>
                <a:cubicBezTo>
                  <a:pt x="2974" y="6330"/>
                  <a:pt x="3220" y="6584"/>
                  <a:pt x="3387" y="6819"/>
                </a:cubicBezTo>
                <a:cubicBezTo>
                  <a:pt x="3578" y="7079"/>
                  <a:pt x="3695" y="7346"/>
                  <a:pt x="3737" y="7619"/>
                </a:cubicBezTo>
                <a:moveTo>
                  <a:pt x="6249" y="8571"/>
                </a:moveTo>
                <a:lnTo>
                  <a:pt x="3749" y="8571"/>
                </a:lnTo>
                <a:lnTo>
                  <a:pt x="3749" y="9048"/>
                </a:lnTo>
                <a:lnTo>
                  <a:pt x="6249" y="9048"/>
                </a:lnTo>
                <a:lnTo>
                  <a:pt x="6249" y="8571"/>
                </a:lnTo>
                <a:moveTo>
                  <a:pt x="1100" y="6190"/>
                </a:moveTo>
                <a:cubicBezTo>
                  <a:pt x="750" y="5860"/>
                  <a:pt x="479" y="5495"/>
                  <a:pt x="287" y="5095"/>
                </a:cubicBezTo>
                <a:cubicBezTo>
                  <a:pt x="95" y="4682"/>
                  <a:pt x="0" y="4254"/>
                  <a:pt x="0" y="3810"/>
                </a:cubicBezTo>
                <a:cubicBezTo>
                  <a:pt x="0" y="3117"/>
                  <a:pt x="229" y="2476"/>
                  <a:pt x="687" y="1886"/>
                </a:cubicBezTo>
                <a:cubicBezTo>
                  <a:pt x="1129" y="1314"/>
                  <a:pt x="1725" y="860"/>
                  <a:pt x="2475" y="524"/>
                </a:cubicBezTo>
                <a:cubicBezTo>
                  <a:pt x="3249" y="174"/>
                  <a:pt x="4091" y="0"/>
                  <a:pt x="4999" y="0"/>
                </a:cubicBezTo>
                <a:cubicBezTo>
                  <a:pt x="5907" y="0"/>
                  <a:pt x="6748" y="174"/>
                  <a:pt x="7523" y="524"/>
                </a:cubicBezTo>
                <a:cubicBezTo>
                  <a:pt x="8273" y="860"/>
                  <a:pt x="8869" y="1314"/>
                  <a:pt x="9311" y="1886"/>
                </a:cubicBezTo>
                <a:cubicBezTo>
                  <a:pt x="9769" y="2476"/>
                  <a:pt x="9998" y="3117"/>
                  <a:pt x="9998" y="3810"/>
                </a:cubicBezTo>
                <a:cubicBezTo>
                  <a:pt x="9998" y="4254"/>
                  <a:pt x="9902" y="4682"/>
                  <a:pt x="9711" y="5095"/>
                </a:cubicBezTo>
                <a:cubicBezTo>
                  <a:pt x="9519" y="5495"/>
                  <a:pt x="9248" y="5860"/>
                  <a:pt x="8898" y="6190"/>
                </a:cubicBezTo>
                <a:cubicBezTo>
                  <a:pt x="8840" y="6247"/>
                  <a:pt x="8723" y="6342"/>
                  <a:pt x="8548" y="6476"/>
                </a:cubicBezTo>
                <a:cubicBezTo>
                  <a:pt x="8223" y="6736"/>
                  <a:pt x="7994" y="6943"/>
                  <a:pt x="7861" y="7095"/>
                </a:cubicBezTo>
                <a:cubicBezTo>
                  <a:pt x="7619" y="7361"/>
                  <a:pt x="7498" y="7615"/>
                  <a:pt x="7498" y="7857"/>
                </a:cubicBezTo>
                <a:lnTo>
                  <a:pt x="7498" y="9048"/>
                </a:lnTo>
                <a:cubicBezTo>
                  <a:pt x="7498" y="9219"/>
                  <a:pt x="7442" y="9378"/>
                  <a:pt x="7330" y="9524"/>
                </a:cubicBezTo>
                <a:cubicBezTo>
                  <a:pt x="7217" y="9670"/>
                  <a:pt x="7065" y="9785"/>
                  <a:pt x="6874" y="9871"/>
                </a:cubicBezTo>
                <a:cubicBezTo>
                  <a:pt x="6682" y="9957"/>
                  <a:pt x="6473" y="10000"/>
                  <a:pt x="6249" y="10000"/>
                </a:cubicBezTo>
                <a:lnTo>
                  <a:pt x="3749" y="10000"/>
                </a:lnTo>
                <a:cubicBezTo>
                  <a:pt x="3524" y="10000"/>
                  <a:pt x="3316" y="9957"/>
                  <a:pt x="3124" y="9871"/>
                </a:cubicBezTo>
                <a:cubicBezTo>
                  <a:pt x="2932" y="9785"/>
                  <a:pt x="2780" y="9670"/>
                  <a:pt x="2668" y="9524"/>
                </a:cubicBezTo>
                <a:cubicBezTo>
                  <a:pt x="2555" y="9378"/>
                  <a:pt x="2499" y="9219"/>
                  <a:pt x="2499" y="9048"/>
                </a:cubicBezTo>
                <a:lnTo>
                  <a:pt x="2499" y="7857"/>
                </a:lnTo>
                <a:cubicBezTo>
                  <a:pt x="2499" y="7615"/>
                  <a:pt x="2378" y="7361"/>
                  <a:pt x="2137" y="7095"/>
                </a:cubicBezTo>
                <a:cubicBezTo>
                  <a:pt x="2003" y="6943"/>
                  <a:pt x="1774" y="6736"/>
                  <a:pt x="1450" y="6476"/>
                </a:cubicBezTo>
                <a:cubicBezTo>
                  <a:pt x="1274" y="6342"/>
                  <a:pt x="1158" y="6247"/>
                  <a:pt x="1100" y="6190"/>
                </a:cubicBez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TextBox 9"/>
          <p:cNvSpPr txBox="true"/>
          <p:nvPr/>
        </p:nvSpPr>
        <p:spPr>
          <a:xfrm flipH="false" flipV="false" rot="0">
            <a:off x="934408" y="2625923"/>
            <a:ext cx="10559393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500">
                <a:ln/>
                <a:solidFill>
                  <a:srgbClr val="5B8CB8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理论创新</a:t>
            </a:r>
            <a:endParaRPr lang="en-US" sz="1100"/>
          </a:p>
        </p:txBody>
      </p:sp>
      <p:sp>
        <p:nvSpPr>
          <p:cNvPr id="10" name="TextBox 10"/>
          <p:cNvSpPr txBox="true"/>
          <p:nvPr/>
        </p:nvSpPr>
        <p:spPr>
          <a:xfrm flipH="false" flipV="false" rot="0">
            <a:off x="695151" y="3049786"/>
            <a:ext cx="1079865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提出"[某理论模型]"，突破[某传统理论]的[某局限]，建立[某要素]间的动态关联机制，拓展理论解释边界</a:t>
            </a:r>
            <a:endParaRPr lang="en-US" sz="1100"/>
          </a:p>
        </p:txBody>
      </p:sp>
      <p:sp>
        <p:nvSpPr>
          <p:cNvPr id="11" name="TextBox 11"/>
          <p:cNvSpPr txBox="true"/>
          <p:nvPr/>
        </p:nvSpPr>
        <p:spPr>
          <a:xfrm flipH="false" flipV="false" rot="0">
            <a:off x="695151" y="3384948"/>
            <a:ext cx="1079865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相关理论成果发表于[某期刊名称]，被引[某次数]次，获同行专家高度评价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 flipH="false" flipV="false" rot="0">
            <a:off x="457086" y="4024908"/>
            <a:ext cx="11274781" cy="1441846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 flipH="false" flipV="false" rot="0">
            <a:off x="457086" y="4024908"/>
            <a:ext cx="11274781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4" name="AutoShape 14"/>
          <p:cNvSpPr/>
          <p:nvPr/>
        </p:nvSpPr>
        <p:spPr>
          <a:xfrm flipH="false" flipV="false" rot="0">
            <a:off x="671939" y="4296371"/>
            <a:ext cx="209498" cy="209550"/>
          </a:xfrm>
          <a:custGeom>
            <a:rect b="b" l="l" r="r" t="t"/>
            <a:pathLst>
              <a:path h="10000" w="9998">
                <a:moveTo>
                  <a:pt x="2604" y="1372"/>
                </a:moveTo>
                <a:lnTo>
                  <a:pt x="1302" y="70"/>
                </a:lnTo>
                <a:cubicBezTo>
                  <a:pt x="1666" y="-62"/>
                  <a:pt x="2040" y="-85"/>
                  <a:pt x="2424" y="0"/>
                </a:cubicBezTo>
                <a:cubicBezTo>
                  <a:pt x="2807" y="85"/>
                  <a:pt x="3142" y="267"/>
                  <a:pt x="3430" y="547"/>
                </a:cubicBezTo>
                <a:cubicBezTo>
                  <a:pt x="3747" y="872"/>
                  <a:pt x="3937" y="1257"/>
                  <a:pt x="3999" y="1703"/>
                </a:cubicBezTo>
                <a:cubicBezTo>
                  <a:pt x="4061" y="2149"/>
                  <a:pt x="3987" y="2565"/>
                  <a:pt x="3778" y="2953"/>
                </a:cubicBezTo>
                <a:lnTo>
                  <a:pt x="9998" y="9186"/>
                </a:lnTo>
                <a:lnTo>
                  <a:pt x="9184" y="10000"/>
                </a:lnTo>
                <a:lnTo>
                  <a:pt x="2953" y="3779"/>
                </a:lnTo>
                <a:cubicBezTo>
                  <a:pt x="2565" y="3988"/>
                  <a:pt x="2149" y="4062"/>
                  <a:pt x="1703" y="4000"/>
                </a:cubicBezTo>
                <a:cubicBezTo>
                  <a:pt x="1257" y="3938"/>
                  <a:pt x="872" y="3748"/>
                  <a:pt x="546" y="3430"/>
                </a:cubicBezTo>
                <a:cubicBezTo>
                  <a:pt x="267" y="3143"/>
                  <a:pt x="85" y="2808"/>
                  <a:pt x="0" y="2424"/>
                </a:cubicBezTo>
                <a:cubicBezTo>
                  <a:pt x="-85" y="2040"/>
                  <a:pt x="-62" y="1666"/>
                  <a:pt x="70" y="1302"/>
                </a:cubicBezTo>
                <a:lnTo>
                  <a:pt x="1372" y="2605"/>
                </a:lnTo>
                <a:cubicBezTo>
                  <a:pt x="1542" y="2775"/>
                  <a:pt x="1748" y="2860"/>
                  <a:pt x="1988" y="2860"/>
                </a:cubicBezTo>
                <a:cubicBezTo>
                  <a:pt x="2228" y="2860"/>
                  <a:pt x="2433" y="2775"/>
                  <a:pt x="2604" y="2605"/>
                </a:cubicBezTo>
                <a:cubicBezTo>
                  <a:pt x="2774" y="2434"/>
                  <a:pt x="2860" y="2228"/>
                  <a:pt x="2860" y="1988"/>
                </a:cubicBezTo>
                <a:cubicBezTo>
                  <a:pt x="2860" y="1748"/>
                  <a:pt x="2774" y="1542"/>
                  <a:pt x="2604" y="1372"/>
                </a:cubicBezTo>
                <a:moveTo>
                  <a:pt x="7126" y="2186"/>
                </a:moveTo>
                <a:lnTo>
                  <a:pt x="7324" y="1163"/>
                </a:lnTo>
                <a:lnTo>
                  <a:pt x="9184" y="140"/>
                </a:lnTo>
                <a:lnTo>
                  <a:pt x="9998" y="953"/>
                </a:lnTo>
                <a:lnTo>
                  <a:pt x="8975" y="2802"/>
                </a:lnTo>
                <a:lnTo>
                  <a:pt x="7940" y="3012"/>
                </a:lnTo>
                <a:lnTo>
                  <a:pt x="6708" y="4244"/>
                </a:lnTo>
                <a:lnTo>
                  <a:pt x="5894" y="3430"/>
                </a:lnTo>
                <a:lnTo>
                  <a:pt x="7126" y="2186"/>
                </a:lnTo>
                <a:moveTo>
                  <a:pt x="337" y="8977"/>
                </a:moveTo>
                <a:lnTo>
                  <a:pt x="3430" y="5895"/>
                </a:lnTo>
                <a:lnTo>
                  <a:pt x="4243" y="6709"/>
                </a:lnTo>
                <a:lnTo>
                  <a:pt x="1163" y="9802"/>
                </a:lnTo>
                <a:cubicBezTo>
                  <a:pt x="1046" y="9910"/>
                  <a:pt x="908" y="9965"/>
                  <a:pt x="750" y="9965"/>
                </a:cubicBezTo>
                <a:cubicBezTo>
                  <a:pt x="591" y="9965"/>
                  <a:pt x="457" y="9910"/>
                  <a:pt x="349" y="9802"/>
                </a:cubicBezTo>
                <a:cubicBezTo>
                  <a:pt x="240" y="9694"/>
                  <a:pt x="182" y="9566"/>
                  <a:pt x="174" y="9419"/>
                </a:cubicBezTo>
                <a:cubicBezTo>
                  <a:pt x="166" y="9271"/>
                  <a:pt x="205" y="9139"/>
                  <a:pt x="291" y="9023"/>
                </a:cubicBez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TextBox 15"/>
          <p:cNvSpPr txBox="true"/>
          <p:nvPr/>
        </p:nvSpPr>
        <p:spPr>
          <a:xfrm flipH="false" flipV="false" rot="0">
            <a:off x="934408" y="4296371"/>
            <a:ext cx="10559393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500">
                <a:ln/>
                <a:solidFill>
                  <a:srgbClr val="5B8CB8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方法创新</a:t>
            </a:r>
            <a:endParaRPr lang="en-US" sz="1100"/>
          </a:p>
        </p:txBody>
      </p:sp>
      <p:sp>
        <p:nvSpPr>
          <p:cNvPr id="16" name="TextBox 16"/>
          <p:cNvSpPr txBox="true"/>
          <p:nvPr/>
        </p:nvSpPr>
        <p:spPr>
          <a:xfrm flipH="false" flipV="false" rot="0">
            <a:off x="695151" y="4720233"/>
            <a:ext cx="1079865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开发[某算法/某量表]，解决[某技术难题]，信效度指标优于现有工具（α=[某数值] vs 传统[某数值]）</a:t>
            </a:r>
            <a:endParaRPr lang="en-US" sz="1100"/>
          </a:p>
        </p:txBody>
      </p:sp>
      <p:sp>
        <p:nvSpPr>
          <p:cNvPr id="17" name="TextBox 17"/>
          <p:cNvSpPr txBox="true"/>
          <p:nvPr/>
        </p:nvSpPr>
        <p:spPr>
          <a:xfrm flipH="false" flipV="false" rot="0">
            <a:off x="695151" y="5055394"/>
            <a:ext cx="1079865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方法已应用于[某实际场景]，获软件著作权登记号[编号]/专利申请号[编号]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 flipH="false" flipV="false" rot="0">
            <a:off x="457086" y="5695354"/>
            <a:ext cx="11274781" cy="1162646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 flipH="false" flipV="false" rot="0">
            <a:off x="457086" y="5695354"/>
            <a:ext cx="11274781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0" name="AutoShape 20"/>
          <p:cNvSpPr/>
          <p:nvPr/>
        </p:nvSpPr>
        <p:spPr>
          <a:xfrm flipH="false" flipV="false" rot="0">
            <a:off x="671939" y="5966817"/>
            <a:ext cx="209498" cy="209550"/>
          </a:xfrm>
          <a:custGeom>
            <a:rect b="b" l="l" r="r" t="t"/>
            <a:pathLst>
              <a:path h="10000" w="9998">
                <a:moveTo>
                  <a:pt x="7892" y="7195"/>
                </a:moveTo>
                <a:lnTo>
                  <a:pt x="9998" y="9301"/>
                </a:lnTo>
                <a:lnTo>
                  <a:pt x="9299" y="10000"/>
                </a:lnTo>
                <a:lnTo>
                  <a:pt x="7193" y="7894"/>
                </a:lnTo>
                <a:cubicBezTo>
                  <a:pt x="6806" y="8202"/>
                  <a:pt x="6383" y="8438"/>
                  <a:pt x="5924" y="8602"/>
                </a:cubicBezTo>
                <a:cubicBezTo>
                  <a:pt x="5438" y="8772"/>
                  <a:pt x="4940" y="8858"/>
                  <a:pt x="4428" y="8858"/>
                </a:cubicBezTo>
                <a:cubicBezTo>
                  <a:pt x="3628" y="8858"/>
                  <a:pt x="2883" y="8658"/>
                  <a:pt x="2194" y="8258"/>
                </a:cubicBezTo>
                <a:cubicBezTo>
                  <a:pt x="1525" y="7864"/>
                  <a:pt x="997" y="7332"/>
                  <a:pt x="610" y="6663"/>
                </a:cubicBezTo>
                <a:cubicBezTo>
                  <a:pt x="203" y="5974"/>
                  <a:pt x="0" y="5229"/>
                  <a:pt x="0" y="4429"/>
                </a:cubicBezTo>
                <a:cubicBezTo>
                  <a:pt x="0" y="3628"/>
                  <a:pt x="203" y="2883"/>
                  <a:pt x="610" y="2195"/>
                </a:cubicBezTo>
                <a:cubicBezTo>
                  <a:pt x="997" y="1525"/>
                  <a:pt x="1525" y="997"/>
                  <a:pt x="2194" y="610"/>
                </a:cubicBezTo>
                <a:cubicBezTo>
                  <a:pt x="2883" y="203"/>
                  <a:pt x="3628" y="0"/>
                  <a:pt x="4428" y="0"/>
                </a:cubicBezTo>
                <a:cubicBezTo>
                  <a:pt x="5228" y="0"/>
                  <a:pt x="5973" y="203"/>
                  <a:pt x="6662" y="610"/>
                </a:cubicBezTo>
                <a:cubicBezTo>
                  <a:pt x="7331" y="997"/>
                  <a:pt x="7862" y="1525"/>
                  <a:pt x="8256" y="2195"/>
                </a:cubicBezTo>
                <a:cubicBezTo>
                  <a:pt x="8656" y="2883"/>
                  <a:pt x="8856" y="3628"/>
                  <a:pt x="8856" y="4429"/>
                </a:cubicBezTo>
                <a:cubicBezTo>
                  <a:pt x="8856" y="4941"/>
                  <a:pt x="8771" y="5439"/>
                  <a:pt x="8601" y="5925"/>
                </a:cubicBezTo>
                <a:cubicBezTo>
                  <a:pt x="8437" y="6384"/>
                  <a:pt x="8200" y="6807"/>
                  <a:pt x="7892" y="7195"/>
                </a:cubicBezTo>
                <a:moveTo>
                  <a:pt x="6829" y="6900"/>
                </a:moveTo>
                <a:lnTo>
                  <a:pt x="6898" y="6831"/>
                </a:lnTo>
                <a:cubicBezTo>
                  <a:pt x="7206" y="6515"/>
                  <a:pt x="7446" y="6154"/>
                  <a:pt x="7617" y="5748"/>
                </a:cubicBezTo>
                <a:cubicBezTo>
                  <a:pt x="7787" y="5328"/>
                  <a:pt x="7872" y="4888"/>
                  <a:pt x="7872" y="4429"/>
                </a:cubicBezTo>
                <a:cubicBezTo>
                  <a:pt x="7872" y="3805"/>
                  <a:pt x="7714" y="3225"/>
                  <a:pt x="7400" y="2687"/>
                </a:cubicBezTo>
                <a:cubicBezTo>
                  <a:pt x="7098" y="2168"/>
                  <a:pt x="6688" y="1758"/>
                  <a:pt x="6170" y="1457"/>
                </a:cubicBezTo>
                <a:cubicBezTo>
                  <a:pt x="5632" y="1141"/>
                  <a:pt x="5051" y="984"/>
                  <a:pt x="4428" y="984"/>
                </a:cubicBezTo>
                <a:cubicBezTo>
                  <a:pt x="3804" y="984"/>
                  <a:pt x="3224" y="1141"/>
                  <a:pt x="2686" y="1457"/>
                </a:cubicBezTo>
                <a:cubicBezTo>
                  <a:pt x="2168" y="1758"/>
                  <a:pt x="1758" y="2168"/>
                  <a:pt x="1456" y="2687"/>
                </a:cubicBezTo>
                <a:cubicBezTo>
                  <a:pt x="1141" y="3225"/>
                  <a:pt x="984" y="3805"/>
                  <a:pt x="984" y="4429"/>
                </a:cubicBezTo>
                <a:cubicBezTo>
                  <a:pt x="984" y="5052"/>
                  <a:pt x="1141" y="5633"/>
                  <a:pt x="1456" y="6171"/>
                </a:cubicBezTo>
                <a:cubicBezTo>
                  <a:pt x="1758" y="6689"/>
                  <a:pt x="2168" y="7100"/>
                  <a:pt x="2686" y="7402"/>
                </a:cubicBezTo>
                <a:cubicBezTo>
                  <a:pt x="3224" y="7716"/>
                  <a:pt x="3804" y="7874"/>
                  <a:pt x="4428" y="7874"/>
                </a:cubicBezTo>
                <a:cubicBezTo>
                  <a:pt x="4887" y="7874"/>
                  <a:pt x="5327" y="7788"/>
                  <a:pt x="5747" y="7618"/>
                </a:cubicBezTo>
                <a:cubicBezTo>
                  <a:pt x="6153" y="7447"/>
                  <a:pt x="6514" y="7208"/>
                  <a:pt x="6829" y="6900"/>
                </a:cubicBez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1" name="TextBox 21"/>
          <p:cNvSpPr txBox="true"/>
          <p:nvPr/>
        </p:nvSpPr>
        <p:spPr>
          <a:xfrm flipH="false" flipV="false" rot="0">
            <a:off x="934408" y="5966817"/>
            <a:ext cx="10559393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500">
                <a:ln/>
                <a:solidFill>
                  <a:srgbClr val="5B8CB8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实证创新</a:t>
            </a:r>
            <a:endParaRPr lang="en-US" sz="1100"/>
          </a:p>
        </p:txBody>
      </p:sp>
      <p:sp>
        <p:nvSpPr>
          <p:cNvPr id="22" name="TextBox 22"/>
          <p:cNvSpPr txBox="true"/>
          <p:nvPr/>
        </p:nvSpPr>
        <p:spPr>
          <a:xfrm flipH="false" flipV="false" rot="0">
            <a:off x="695151" y="6390679"/>
            <a:ext cx="1079865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首次在[某特定情境]验证[某理论]，发现[某反直觉现象]，修正了[某经典观点]的适用范围</a:t>
            </a:r>
            <a:endParaRPr lang="en-US" sz="1100"/>
          </a:p>
        </p:txBody>
      </p:sp>
      <p:sp>
        <p:nvSpPr>
          <p:cNvPr id="23" name="TextBox 23"/>
          <p:cNvSpPr txBox="true"/>
          <p:nvPr/>
        </p:nvSpPr>
        <p:spPr>
          <a:xfrm flipH="false" flipV="false" rot="0">
            <a:off x="695151" y="6725841"/>
            <a:ext cx="10798650" cy="13216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基于[某大规模样本/某长周期数据]的发现，为[某学术争论]提供新的决定性证据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true"/>
          <p:nvPr/>
        </p:nvSpPr>
        <p:spPr>
          <a:xfrm flipH="false" flipV="false" rot="0"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Research Outlook</a:t>
            </a:r>
            <a:endParaRPr lang="en-US" sz="1100"/>
          </a:p>
        </p:txBody>
      </p:sp>
      <p:sp>
        <p:nvSpPr>
          <p:cNvPr id="4" name="TextBox 4"/>
          <p:cNvSpPr txBox="true"/>
          <p:nvPr/>
        </p:nvSpPr>
        <p:spPr>
          <a:xfrm flipH="false" flipV="false" rot="0">
            <a:off x="457086" y="790575"/>
            <a:ext cx="11274781" cy="4667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33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未来研究展望</a:t>
            </a:r>
            <a:endParaRPr lang="en-US" sz="1100"/>
          </a:p>
        </p:txBody>
      </p:sp>
      <p:sp>
        <p:nvSpPr>
          <p:cNvPr id="5" name="TextBox 5"/>
          <p:cNvSpPr txBox="true"/>
          <p:nvPr/>
        </p:nvSpPr>
        <p:spPr>
          <a:xfrm flipH="false" flipV="false" rot="0">
            <a:off x="457086" y="1522066"/>
            <a:ext cx="11731866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300">
                <a:ln/>
                <a:solidFill>
                  <a:srgbClr val="0A1F3D">
                    <a:alpha val="8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基于当前研究发现与局限，未来将从深化机制解析、拓展理论边界、推动技术转化三个维度持续推进，形成从基础理论到应用实践的完整研究链条。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 flipH="false" flipV="false" rot="0">
            <a:off x="457086" y="2070646"/>
            <a:ext cx="5523120" cy="2050703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 flipH="false" flipV="false" rot="0">
            <a:off x="457086" y="2070646"/>
            <a:ext cx="5523120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 flipH="false" flipV="false" rot="0">
            <a:off x="674856" y="2379181"/>
            <a:ext cx="182834" cy="182880"/>
          </a:xfrm>
          <a:custGeom>
            <a:rect b="b" l="l" r="r" t="t"/>
            <a:pathLst>
              <a:path h="10000" w="9998">
                <a:moveTo>
                  <a:pt x="7892" y="7195"/>
                </a:moveTo>
                <a:lnTo>
                  <a:pt x="9998" y="9301"/>
                </a:lnTo>
                <a:lnTo>
                  <a:pt x="9299" y="10000"/>
                </a:lnTo>
                <a:lnTo>
                  <a:pt x="7193" y="7894"/>
                </a:lnTo>
                <a:cubicBezTo>
                  <a:pt x="6806" y="8202"/>
                  <a:pt x="6383" y="8438"/>
                  <a:pt x="5924" y="8602"/>
                </a:cubicBezTo>
                <a:cubicBezTo>
                  <a:pt x="5438" y="8772"/>
                  <a:pt x="4940" y="8858"/>
                  <a:pt x="4428" y="8858"/>
                </a:cubicBezTo>
                <a:cubicBezTo>
                  <a:pt x="3628" y="8858"/>
                  <a:pt x="2883" y="8658"/>
                  <a:pt x="2194" y="8258"/>
                </a:cubicBezTo>
                <a:cubicBezTo>
                  <a:pt x="1525" y="7864"/>
                  <a:pt x="997" y="7332"/>
                  <a:pt x="610" y="6663"/>
                </a:cubicBezTo>
                <a:cubicBezTo>
                  <a:pt x="203" y="5974"/>
                  <a:pt x="0" y="5229"/>
                  <a:pt x="0" y="4429"/>
                </a:cubicBezTo>
                <a:cubicBezTo>
                  <a:pt x="0" y="3628"/>
                  <a:pt x="203" y="2883"/>
                  <a:pt x="610" y="2195"/>
                </a:cubicBezTo>
                <a:cubicBezTo>
                  <a:pt x="997" y="1525"/>
                  <a:pt x="1525" y="997"/>
                  <a:pt x="2194" y="610"/>
                </a:cubicBezTo>
                <a:cubicBezTo>
                  <a:pt x="2883" y="203"/>
                  <a:pt x="3628" y="0"/>
                  <a:pt x="4428" y="0"/>
                </a:cubicBezTo>
                <a:cubicBezTo>
                  <a:pt x="5228" y="0"/>
                  <a:pt x="5973" y="203"/>
                  <a:pt x="6662" y="610"/>
                </a:cubicBezTo>
                <a:cubicBezTo>
                  <a:pt x="7331" y="997"/>
                  <a:pt x="7862" y="1525"/>
                  <a:pt x="8256" y="2195"/>
                </a:cubicBezTo>
                <a:cubicBezTo>
                  <a:pt x="8656" y="2883"/>
                  <a:pt x="8856" y="3628"/>
                  <a:pt x="8856" y="4429"/>
                </a:cubicBezTo>
                <a:cubicBezTo>
                  <a:pt x="8856" y="4941"/>
                  <a:pt x="8771" y="5439"/>
                  <a:pt x="8601" y="5925"/>
                </a:cubicBezTo>
                <a:cubicBezTo>
                  <a:pt x="8437" y="6384"/>
                  <a:pt x="8200" y="6807"/>
                  <a:pt x="7892" y="7195"/>
                </a:cubicBezTo>
                <a:moveTo>
                  <a:pt x="6829" y="6900"/>
                </a:moveTo>
                <a:lnTo>
                  <a:pt x="6898" y="6831"/>
                </a:lnTo>
                <a:cubicBezTo>
                  <a:pt x="7206" y="6515"/>
                  <a:pt x="7446" y="6154"/>
                  <a:pt x="7617" y="5748"/>
                </a:cubicBezTo>
                <a:cubicBezTo>
                  <a:pt x="7787" y="5328"/>
                  <a:pt x="7872" y="4888"/>
                  <a:pt x="7872" y="4429"/>
                </a:cubicBezTo>
                <a:cubicBezTo>
                  <a:pt x="7872" y="3805"/>
                  <a:pt x="7714" y="3225"/>
                  <a:pt x="7400" y="2687"/>
                </a:cubicBezTo>
                <a:cubicBezTo>
                  <a:pt x="7098" y="2168"/>
                  <a:pt x="6688" y="1758"/>
                  <a:pt x="6170" y="1457"/>
                </a:cubicBezTo>
                <a:cubicBezTo>
                  <a:pt x="5632" y="1141"/>
                  <a:pt x="5051" y="984"/>
                  <a:pt x="4428" y="984"/>
                </a:cubicBezTo>
                <a:cubicBezTo>
                  <a:pt x="3804" y="984"/>
                  <a:pt x="3224" y="1141"/>
                  <a:pt x="2686" y="1457"/>
                </a:cubicBezTo>
                <a:cubicBezTo>
                  <a:pt x="2168" y="1758"/>
                  <a:pt x="1758" y="2168"/>
                  <a:pt x="1456" y="2687"/>
                </a:cubicBezTo>
                <a:cubicBezTo>
                  <a:pt x="1141" y="3225"/>
                  <a:pt x="984" y="3805"/>
                  <a:pt x="984" y="4429"/>
                </a:cubicBezTo>
                <a:cubicBezTo>
                  <a:pt x="984" y="5052"/>
                  <a:pt x="1141" y="5633"/>
                  <a:pt x="1456" y="6171"/>
                </a:cubicBezTo>
                <a:cubicBezTo>
                  <a:pt x="1758" y="6689"/>
                  <a:pt x="2168" y="7100"/>
                  <a:pt x="2686" y="7402"/>
                </a:cubicBezTo>
                <a:cubicBezTo>
                  <a:pt x="3224" y="7716"/>
                  <a:pt x="3804" y="7874"/>
                  <a:pt x="4428" y="7874"/>
                </a:cubicBezTo>
                <a:cubicBezTo>
                  <a:pt x="4887" y="7874"/>
                  <a:pt x="5327" y="7788"/>
                  <a:pt x="5747" y="7618"/>
                </a:cubicBezTo>
                <a:cubicBezTo>
                  <a:pt x="6153" y="7447"/>
                  <a:pt x="6514" y="7208"/>
                  <a:pt x="6829" y="6900"/>
                </a:cubicBez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TextBox 9"/>
          <p:cNvSpPr txBox="true"/>
          <p:nvPr/>
        </p:nvSpPr>
        <p:spPr>
          <a:xfrm flipH="false" flipV="false" rot="0">
            <a:off x="951667" y="2365921"/>
            <a:ext cx="809423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5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深化研究</a:t>
            </a:r>
            <a:endParaRPr lang="en-US" sz="1100"/>
          </a:p>
        </p:txBody>
      </p:sp>
      <p:sp>
        <p:nvSpPr>
          <p:cNvPr id="10" name="TextBox 10"/>
          <p:cNvSpPr txBox="true"/>
          <p:nvPr/>
        </p:nvSpPr>
        <p:spPr>
          <a:xfrm flipH="false" flipV="false" rot="0">
            <a:off x="695151" y="2765971"/>
            <a:ext cx="5285053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采用纵向设计追踪发展过程，引入生理指标与大数据源，揭示核心机制的动态演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变规律与因果时序关系</a:t>
            </a:r>
            <a:endParaRPr/>
          </a:p>
        </p:txBody>
      </p:sp>
      <p:sp>
        <p:nvSpPr>
          <p:cNvPr id="11" name="AutoShape 11"/>
          <p:cNvSpPr/>
          <p:nvPr/>
        </p:nvSpPr>
        <p:spPr>
          <a:xfrm flipH="false" flipV="false" rot="0">
            <a:off x="6208747" y="2070646"/>
            <a:ext cx="5523120" cy="2050703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 flipH="false" flipV="false" rot="0">
            <a:off x="6208747" y="2070646"/>
            <a:ext cx="5523120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 flipH="false" flipV="false" rot="0">
            <a:off x="6426518" y="2379181"/>
            <a:ext cx="182834" cy="182880"/>
          </a:xfrm>
          <a:custGeom>
            <a:rect b="b" l="l" r="r" t="t"/>
            <a:pathLst>
              <a:path h="10000" w="9998">
                <a:moveTo>
                  <a:pt x="4999" y="10000"/>
                </a:moveTo>
                <a:cubicBezTo>
                  <a:pt x="4319" y="10000"/>
                  <a:pt x="3669" y="9870"/>
                  <a:pt x="3049" y="9610"/>
                </a:cubicBezTo>
                <a:cubicBezTo>
                  <a:pt x="2456" y="9356"/>
                  <a:pt x="1928" y="8998"/>
                  <a:pt x="1465" y="8535"/>
                </a:cubicBezTo>
                <a:cubicBezTo>
                  <a:pt x="1001" y="8071"/>
                  <a:pt x="643" y="7543"/>
                  <a:pt x="390" y="6950"/>
                </a:cubicBezTo>
                <a:cubicBezTo>
                  <a:pt x="130" y="6330"/>
                  <a:pt x="0" y="5680"/>
                  <a:pt x="0" y="5000"/>
                </a:cubicBezTo>
                <a:cubicBezTo>
                  <a:pt x="0" y="4320"/>
                  <a:pt x="130" y="3670"/>
                  <a:pt x="390" y="3050"/>
                </a:cubicBezTo>
                <a:cubicBezTo>
                  <a:pt x="643" y="2456"/>
                  <a:pt x="1001" y="1928"/>
                  <a:pt x="1465" y="1465"/>
                </a:cubicBezTo>
                <a:cubicBezTo>
                  <a:pt x="1928" y="1001"/>
                  <a:pt x="2456" y="643"/>
                  <a:pt x="3049" y="390"/>
                </a:cubicBezTo>
                <a:cubicBezTo>
                  <a:pt x="3669" y="130"/>
                  <a:pt x="4319" y="0"/>
                  <a:pt x="4999" y="0"/>
                </a:cubicBezTo>
                <a:cubicBezTo>
                  <a:pt x="5679" y="0"/>
                  <a:pt x="6329" y="130"/>
                  <a:pt x="6949" y="390"/>
                </a:cubicBezTo>
                <a:cubicBezTo>
                  <a:pt x="7541" y="643"/>
                  <a:pt x="8069" y="1001"/>
                  <a:pt x="8533" y="1465"/>
                </a:cubicBezTo>
                <a:cubicBezTo>
                  <a:pt x="8996" y="1928"/>
                  <a:pt x="9354" y="2456"/>
                  <a:pt x="9608" y="3050"/>
                </a:cubicBezTo>
                <a:cubicBezTo>
                  <a:pt x="9868" y="3670"/>
                  <a:pt x="9998" y="4320"/>
                  <a:pt x="9998" y="5000"/>
                </a:cubicBezTo>
                <a:cubicBezTo>
                  <a:pt x="9998" y="5680"/>
                  <a:pt x="9868" y="6330"/>
                  <a:pt x="9608" y="6950"/>
                </a:cubicBezTo>
                <a:cubicBezTo>
                  <a:pt x="9354" y="7543"/>
                  <a:pt x="8996" y="8071"/>
                  <a:pt x="8533" y="8535"/>
                </a:cubicBezTo>
                <a:cubicBezTo>
                  <a:pt x="8069" y="8998"/>
                  <a:pt x="7541" y="9356"/>
                  <a:pt x="6949" y="9610"/>
                </a:cubicBezTo>
                <a:cubicBezTo>
                  <a:pt x="6329" y="9870"/>
                  <a:pt x="5679" y="10000"/>
                  <a:pt x="4999" y="10000"/>
                </a:cubicBezTo>
                <a:moveTo>
                  <a:pt x="3859" y="8830"/>
                </a:moveTo>
                <a:cubicBezTo>
                  <a:pt x="3359" y="7776"/>
                  <a:pt x="3075" y="6666"/>
                  <a:pt x="3009" y="5500"/>
                </a:cubicBezTo>
                <a:lnTo>
                  <a:pt x="1030" y="5500"/>
                </a:lnTo>
                <a:cubicBezTo>
                  <a:pt x="1096" y="6020"/>
                  <a:pt x="1258" y="6506"/>
                  <a:pt x="1515" y="6960"/>
                </a:cubicBezTo>
                <a:cubicBezTo>
                  <a:pt x="1771" y="7413"/>
                  <a:pt x="2101" y="7801"/>
                  <a:pt x="2504" y="8125"/>
                </a:cubicBezTo>
                <a:cubicBezTo>
                  <a:pt x="2907" y="8448"/>
                  <a:pt x="3359" y="8683"/>
                  <a:pt x="3859" y="8830"/>
                </a:cubicBezTo>
                <a:moveTo>
                  <a:pt x="5979" y="5500"/>
                </a:moveTo>
                <a:lnTo>
                  <a:pt x="4019" y="5500"/>
                </a:lnTo>
                <a:cubicBezTo>
                  <a:pt x="4092" y="6700"/>
                  <a:pt x="4419" y="7826"/>
                  <a:pt x="4999" y="8880"/>
                </a:cubicBezTo>
                <a:cubicBezTo>
                  <a:pt x="5579" y="7826"/>
                  <a:pt x="5905" y="6700"/>
                  <a:pt x="5979" y="5500"/>
                </a:cubicBezTo>
                <a:moveTo>
                  <a:pt x="8968" y="5500"/>
                </a:moveTo>
                <a:lnTo>
                  <a:pt x="6989" y="5500"/>
                </a:lnTo>
                <a:cubicBezTo>
                  <a:pt x="6922" y="6666"/>
                  <a:pt x="6642" y="7776"/>
                  <a:pt x="6149" y="8830"/>
                </a:cubicBezTo>
                <a:cubicBezTo>
                  <a:pt x="6642" y="8683"/>
                  <a:pt x="7090" y="8448"/>
                  <a:pt x="7494" y="8125"/>
                </a:cubicBezTo>
                <a:cubicBezTo>
                  <a:pt x="7896" y="7801"/>
                  <a:pt x="8226" y="7413"/>
                  <a:pt x="8483" y="6960"/>
                </a:cubicBezTo>
                <a:cubicBezTo>
                  <a:pt x="8739" y="6506"/>
                  <a:pt x="8901" y="6020"/>
                  <a:pt x="8968" y="5500"/>
                </a:cubicBezTo>
                <a:moveTo>
                  <a:pt x="1030" y="4500"/>
                </a:moveTo>
                <a:lnTo>
                  <a:pt x="3009" y="4500"/>
                </a:lnTo>
                <a:cubicBezTo>
                  <a:pt x="3075" y="3333"/>
                  <a:pt x="3359" y="2223"/>
                  <a:pt x="3859" y="1170"/>
                </a:cubicBezTo>
                <a:cubicBezTo>
                  <a:pt x="3359" y="1316"/>
                  <a:pt x="2907" y="1551"/>
                  <a:pt x="2504" y="1875"/>
                </a:cubicBezTo>
                <a:cubicBezTo>
                  <a:pt x="2101" y="2198"/>
                  <a:pt x="1771" y="2586"/>
                  <a:pt x="1515" y="3040"/>
                </a:cubicBezTo>
                <a:cubicBezTo>
                  <a:pt x="1258" y="3493"/>
                  <a:pt x="1096" y="3980"/>
                  <a:pt x="1030" y="4500"/>
                </a:cubicBezTo>
                <a:moveTo>
                  <a:pt x="4019" y="4500"/>
                </a:moveTo>
                <a:lnTo>
                  <a:pt x="5979" y="4500"/>
                </a:lnTo>
                <a:cubicBezTo>
                  <a:pt x="5905" y="3300"/>
                  <a:pt x="5579" y="2173"/>
                  <a:pt x="4999" y="1120"/>
                </a:cubicBezTo>
                <a:cubicBezTo>
                  <a:pt x="4419" y="2173"/>
                  <a:pt x="4092" y="3300"/>
                  <a:pt x="4019" y="4500"/>
                </a:cubicBezTo>
                <a:moveTo>
                  <a:pt x="6149" y="1170"/>
                </a:moveTo>
                <a:cubicBezTo>
                  <a:pt x="6642" y="2223"/>
                  <a:pt x="6922" y="3333"/>
                  <a:pt x="6989" y="4500"/>
                </a:cubicBezTo>
                <a:lnTo>
                  <a:pt x="8968" y="4500"/>
                </a:lnTo>
                <a:cubicBezTo>
                  <a:pt x="8901" y="3980"/>
                  <a:pt x="8739" y="3493"/>
                  <a:pt x="8483" y="3040"/>
                </a:cubicBezTo>
                <a:cubicBezTo>
                  <a:pt x="8226" y="2586"/>
                  <a:pt x="7896" y="2198"/>
                  <a:pt x="7494" y="1875"/>
                </a:cubicBezTo>
                <a:cubicBezTo>
                  <a:pt x="7090" y="1551"/>
                  <a:pt x="6642" y="1316"/>
                  <a:pt x="6149" y="1170"/>
                </a:cubicBez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TextBox 14"/>
          <p:cNvSpPr txBox="true"/>
          <p:nvPr/>
        </p:nvSpPr>
        <p:spPr>
          <a:xfrm flipH="false" flipV="false" rot="0">
            <a:off x="6703328" y="2365921"/>
            <a:ext cx="809423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5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拓展边界</a:t>
            </a:r>
            <a:endParaRPr lang="en-US" sz="1100"/>
          </a:p>
        </p:txBody>
      </p:sp>
      <p:sp>
        <p:nvSpPr>
          <p:cNvPr id="15" name="TextBox 15"/>
          <p:cNvSpPr txBox="true"/>
          <p:nvPr/>
        </p:nvSpPr>
        <p:spPr>
          <a:xfrm flipH="false" flipV="false" rot="0">
            <a:off x="6446813" y="2765971"/>
            <a:ext cx="5285053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开展跨文化比较研究，检验理论模型在不同文化语境中的适用性，探索调节变量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的文化特异性与情境边界</a:t>
            </a:r>
            <a:endParaRPr/>
          </a:p>
        </p:txBody>
      </p:sp>
      <p:sp>
        <p:nvSpPr>
          <p:cNvPr id="16" name="AutoShape 16"/>
          <p:cNvSpPr/>
          <p:nvPr/>
        </p:nvSpPr>
        <p:spPr>
          <a:xfrm flipH="false" flipV="false" rot="0">
            <a:off x="457086" y="4349948"/>
            <a:ext cx="5523120" cy="2050852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7" name="AutoShape 17"/>
          <p:cNvSpPr/>
          <p:nvPr/>
        </p:nvSpPr>
        <p:spPr>
          <a:xfrm flipH="false" flipV="false" rot="0">
            <a:off x="457086" y="4349948"/>
            <a:ext cx="5523120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 flipH="false" flipV="false" rot="0">
            <a:off x="674856" y="4658484"/>
            <a:ext cx="182834" cy="182880"/>
          </a:xfrm>
          <a:custGeom>
            <a:rect b="b" l="l" r="r" t="t"/>
            <a:pathLst>
              <a:path h="10000" w="9998">
                <a:moveTo>
                  <a:pt x="2000" y="2000"/>
                </a:moveTo>
                <a:lnTo>
                  <a:pt x="2000" y="8000"/>
                </a:lnTo>
                <a:lnTo>
                  <a:pt x="7998" y="8000"/>
                </a:lnTo>
                <a:lnTo>
                  <a:pt x="7998" y="2000"/>
                </a:lnTo>
                <a:lnTo>
                  <a:pt x="2000" y="2000"/>
                </a:lnTo>
                <a:moveTo>
                  <a:pt x="5999" y="10000"/>
                </a:moveTo>
                <a:lnTo>
                  <a:pt x="5999" y="9000"/>
                </a:lnTo>
                <a:lnTo>
                  <a:pt x="3999" y="9000"/>
                </a:lnTo>
                <a:lnTo>
                  <a:pt x="3999" y="10000"/>
                </a:lnTo>
                <a:lnTo>
                  <a:pt x="2999" y="10000"/>
                </a:lnTo>
                <a:lnTo>
                  <a:pt x="2999" y="9000"/>
                </a:lnTo>
                <a:lnTo>
                  <a:pt x="1500" y="9000"/>
                </a:lnTo>
                <a:cubicBezTo>
                  <a:pt x="1360" y="9000"/>
                  <a:pt x="1241" y="8951"/>
                  <a:pt x="1145" y="8855"/>
                </a:cubicBezTo>
                <a:cubicBezTo>
                  <a:pt x="1048" y="8758"/>
                  <a:pt x="1000" y="8640"/>
                  <a:pt x="1000" y="8500"/>
                </a:cubicBezTo>
                <a:lnTo>
                  <a:pt x="1000" y="7000"/>
                </a:lnTo>
                <a:lnTo>
                  <a:pt x="0" y="7000"/>
                </a:lnTo>
                <a:lnTo>
                  <a:pt x="0" y="6000"/>
                </a:lnTo>
                <a:lnTo>
                  <a:pt x="1000" y="6000"/>
                </a:lnTo>
                <a:lnTo>
                  <a:pt x="1000" y="4000"/>
                </a:lnTo>
                <a:lnTo>
                  <a:pt x="0" y="4000"/>
                </a:lnTo>
                <a:lnTo>
                  <a:pt x="0" y="3000"/>
                </a:lnTo>
                <a:lnTo>
                  <a:pt x="1000" y="3000"/>
                </a:lnTo>
                <a:lnTo>
                  <a:pt x="1000" y="1500"/>
                </a:lnTo>
                <a:cubicBezTo>
                  <a:pt x="1000" y="1360"/>
                  <a:pt x="1048" y="1241"/>
                  <a:pt x="1145" y="1145"/>
                </a:cubicBezTo>
                <a:cubicBezTo>
                  <a:pt x="1241" y="1048"/>
                  <a:pt x="1360" y="1000"/>
                  <a:pt x="1500" y="1000"/>
                </a:cubicBezTo>
                <a:lnTo>
                  <a:pt x="2999" y="1000"/>
                </a:lnTo>
                <a:lnTo>
                  <a:pt x="2999" y="0"/>
                </a:lnTo>
                <a:lnTo>
                  <a:pt x="3999" y="0"/>
                </a:lnTo>
                <a:lnTo>
                  <a:pt x="3999" y="1000"/>
                </a:lnTo>
                <a:lnTo>
                  <a:pt x="5999" y="1000"/>
                </a:lnTo>
                <a:lnTo>
                  <a:pt x="5999" y="0"/>
                </a:lnTo>
                <a:lnTo>
                  <a:pt x="6999" y="0"/>
                </a:lnTo>
                <a:lnTo>
                  <a:pt x="6999" y="1000"/>
                </a:lnTo>
                <a:lnTo>
                  <a:pt x="8498" y="1000"/>
                </a:lnTo>
                <a:cubicBezTo>
                  <a:pt x="8638" y="1000"/>
                  <a:pt x="8756" y="1048"/>
                  <a:pt x="8853" y="1145"/>
                </a:cubicBezTo>
                <a:cubicBezTo>
                  <a:pt x="8949" y="1241"/>
                  <a:pt x="8998" y="1360"/>
                  <a:pt x="8998" y="1500"/>
                </a:cubicBezTo>
                <a:lnTo>
                  <a:pt x="8998" y="3000"/>
                </a:lnTo>
                <a:lnTo>
                  <a:pt x="9998" y="3000"/>
                </a:lnTo>
                <a:lnTo>
                  <a:pt x="9998" y="4000"/>
                </a:lnTo>
                <a:lnTo>
                  <a:pt x="8998" y="4000"/>
                </a:lnTo>
                <a:lnTo>
                  <a:pt x="8998" y="6000"/>
                </a:lnTo>
                <a:lnTo>
                  <a:pt x="9998" y="6000"/>
                </a:lnTo>
                <a:lnTo>
                  <a:pt x="9998" y="7000"/>
                </a:lnTo>
                <a:lnTo>
                  <a:pt x="8998" y="7000"/>
                </a:lnTo>
                <a:lnTo>
                  <a:pt x="8998" y="8500"/>
                </a:lnTo>
                <a:cubicBezTo>
                  <a:pt x="8998" y="8640"/>
                  <a:pt x="8949" y="8758"/>
                  <a:pt x="8853" y="8855"/>
                </a:cubicBezTo>
                <a:cubicBezTo>
                  <a:pt x="8756" y="8951"/>
                  <a:pt x="8638" y="9000"/>
                  <a:pt x="8498" y="9000"/>
                </a:cubicBezTo>
                <a:lnTo>
                  <a:pt x="6999" y="9000"/>
                </a:lnTo>
                <a:lnTo>
                  <a:pt x="6999" y="10000"/>
                </a:lnTo>
                <a:lnTo>
                  <a:pt x="5999" y="10000"/>
                </a:lnTo>
                <a:moveTo>
                  <a:pt x="2999" y="7000"/>
                </a:moveTo>
                <a:lnTo>
                  <a:pt x="2999" y="3000"/>
                </a:lnTo>
                <a:lnTo>
                  <a:pt x="6999" y="3000"/>
                </a:lnTo>
                <a:lnTo>
                  <a:pt x="6999" y="7000"/>
                </a:ln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TextBox 19"/>
          <p:cNvSpPr txBox="true"/>
          <p:nvPr/>
        </p:nvSpPr>
        <p:spPr>
          <a:xfrm flipH="false" flipV="false" rot="0">
            <a:off x="951667" y="4645223"/>
            <a:ext cx="809423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5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技术转化</a:t>
            </a:r>
            <a:endParaRPr lang="en-US" sz="1100"/>
          </a:p>
        </p:txBody>
      </p:sp>
      <p:sp>
        <p:nvSpPr>
          <p:cNvPr id="20" name="TextBox 20"/>
          <p:cNvSpPr txBox="true"/>
          <p:nvPr/>
        </p:nvSpPr>
        <p:spPr>
          <a:xfrm flipH="false" flipV="false" rot="0">
            <a:off x="695151" y="5045273"/>
            <a:ext cx="5285053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基于研究发现开发智能系统与评估工具，在关键行业开展大规模应用试点，推动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理论向实践转化与产业化</a:t>
            </a:r>
            <a:endParaRPr/>
          </a:p>
        </p:txBody>
      </p:sp>
      <p:sp>
        <p:nvSpPr>
          <p:cNvPr id="21" name="AutoShape 21"/>
          <p:cNvSpPr/>
          <p:nvPr/>
        </p:nvSpPr>
        <p:spPr>
          <a:xfrm flipH="false" flipV="false" rot="0">
            <a:off x="6208747" y="4349948"/>
            <a:ext cx="5523120" cy="2050852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2" name="AutoShape 22"/>
          <p:cNvSpPr/>
          <p:nvPr/>
        </p:nvSpPr>
        <p:spPr>
          <a:xfrm flipH="false" flipV="false" rot="0">
            <a:off x="6208747" y="4349948"/>
            <a:ext cx="5523120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3" name="TextBox 23"/>
          <p:cNvSpPr txBox="true"/>
          <p:nvPr/>
        </p:nvSpPr>
        <p:spPr>
          <a:xfrm flipH="false" flipV="false" rot="0">
            <a:off x="6561084" y="4645223"/>
            <a:ext cx="999875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5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跨学科整合</a:t>
            </a:r>
            <a:endParaRPr lang="en-US" sz="1100"/>
          </a:p>
        </p:txBody>
      </p:sp>
      <p:sp>
        <p:nvSpPr>
          <p:cNvPr id="24" name="TextBox 24"/>
          <p:cNvSpPr txBox="true"/>
          <p:nvPr/>
        </p:nvSpPr>
        <p:spPr>
          <a:xfrm flipH="false" flipV="false" rot="0">
            <a:off x="6446813" y="5045273"/>
            <a:ext cx="5285053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与神经科学、计算机科学等学科团队深度合作，采用新技术从新视角重新审视经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典问题，拓展学科交叉前沿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true"/>
          <p:nvPr/>
        </p:nvSpPr>
        <p:spPr>
          <a:xfrm flipH="false" flipV="false" rot="0"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ACKNOWLEDGEMENTS</a:t>
            </a:r>
            <a:endParaRPr lang="en-US" sz="1100"/>
          </a:p>
        </p:txBody>
      </p:sp>
      <p:sp>
        <p:nvSpPr>
          <p:cNvPr id="4" name="TextBox 4"/>
          <p:cNvSpPr txBox="true"/>
          <p:nvPr/>
        </p:nvSpPr>
        <p:spPr>
          <a:xfrm flipH="false" flipV="false" rot="0">
            <a:off x="457086" y="762000"/>
            <a:ext cx="11274781" cy="5048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36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致谢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flipH="false" flipV="false" rot="0">
            <a:off x="457086" y="1596330"/>
            <a:ext cx="9522" cy="647700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6" name="TextBox 6"/>
          <p:cNvSpPr txBox="true"/>
          <p:nvPr/>
        </p:nvSpPr>
        <p:spPr>
          <a:xfrm flipH="false" flipV="false" rot="0">
            <a:off x="714196" y="1653480"/>
            <a:ext cx="11474756" cy="533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5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本研究得以完成得益于导师的悉心指导、合作者的智力支持、资助机构的经费保障以及家人的无私付出，谨向所有给予帮助的人士</a:t>
            </a:r>
            <a:endParaRPr lang="en-US" sz="1100"/>
          </a:p>
          <a:p>
            <a:pPr algn="l"/>
            <a:r>
              <a:rPr b="false" i="false" strike="noStrike" sz="15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表示最诚挚的谢意。</a:t>
            </a:r>
            <a:endParaRPr/>
          </a:p>
        </p:txBody>
      </p:sp>
      <p:sp>
        <p:nvSpPr>
          <p:cNvPr id="7" name="AutoShape 7"/>
          <p:cNvSpPr/>
          <p:nvPr/>
        </p:nvSpPr>
        <p:spPr>
          <a:xfrm flipH="false" flipV="false" rot="0">
            <a:off x="457086" y="2548830"/>
            <a:ext cx="11274781" cy="995362"/>
          </a:xfrm>
          <a:prstGeom prst="roundRect">
            <a:avLst>
              <a:gd fmla="val 3516" name="adj"/>
            </a:avLst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 flipH="false" flipV="false" rot="0">
            <a:off x="457086" y="2548830"/>
            <a:ext cx="11274781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 flipH="false" flipV="false" rot="0">
            <a:off x="695151" y="2767905"/>
            <a:ext cx="304724" cy="304800"/>
          </a:xfrm>
          <a:prstGeom prst="ellipse">
            <a:avLst/>
          </a:pr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AutoShape 10"/>
          <p:cNvSpPr/>
          <p:nvPr/>
        </p:nvSpPr>
        <p:spPr>
          <a:xfrm flipH="false" flipV="false" rot="0">
            <a:off x="771258" y="2844105"/>
            <a:ext cx="152362" cy="152400"/>
          </a:xfrm>
          <a:custGeom>
            <a:rect b="b" l="l" r="r" t="t"/>
            <a:pathLst>
              <a:path h="10000" w="9998">
                <a:moveTo>
                  <a:pt x="4264" y="5898"/>
                </a:moveTo>
                <a:lnTo>
                  <a:pt x="4264" y="6806"/>
                </a:lnTo>
                <a:cubicBezTo>
                  <a:pt x="3688" y="6806"/>
                  <a:pt x="3151" y="6930"/>
                  <a:pt x="2654" y="7178"/>
                </a:cubicBezTo>
                <a:cubicBezTo>
                  <a:pt x="2170" y="7420"/>
                  <a:pt x="1787" y="7743"/>
                  <a:pt x="1503" y="8149"/>
                </a:cubicBezTo>
                <a:cubicBezTo>
                  <a:pt x="1211" y="8572"/>
                  <a:pt x="1066" y="9032"/>
                  <a:pt x="1066" y="9528"/>
                </a:cubicBezTo>
                <a:lnTo>
                  <a:pt x="0" y="9528"/>
                </a:lnTo>
                <a:cubicBezTo>
                  <a:pt x="0" y="8868"/>
                  <a:pt x="195" y="8257"/>
                  <a:pt x="586" y="7695"/>
                </a:cubicBezTo>
                <a:cubicBezTo>
                  <a:pt x="962" y="7144"/>
                  <a:pt x="1470" y="6708"/>
                  <a:pt x="2110" y="6388"/>
                </a:cubicBezTo>
                <a:cubicBezTo>
                  <a:pt x="2771" y="6061"/>
                  <a:pt x="3489" y="5898"/>
                  <a:pt x="4264" y="5898"/>
                </a:cubicBezTo>
                <a:moveTo>
                  <a:pt x="4264" y="5445"/>
                </a:moveTo>
                <a:cubicBezTo>
                  <a:pt x="3688" y="5445"/>
                  <a:pt x="3151" y="5321"/>
                  <a:pt x="2654" y="5073"/>
                </a:cubicBezTo>
                <a:cubicBezTo>
                  <a:pt x="2170" y="4831"/>
                  <a:pt x="1787" y="4504"/>
                  <a:pt x="1503" y="4093"/>
                </a:cubicBezTo>
                <a:cubicBezTo>
                  <a:pt x="1211" y="3669"/>
                  <a:pt x="1066" y="3210"/>
                  <a:pt x="1066" y="2718"/>
                </a:cubicBezTo>
                <a:cubicBezTo>
                  <a:pt x="1066" y="2224"/>
                  <a:pt x="1211" y="1766"/>
                  <a:pt x="1503" y="1343"/>
                </a:cubicBezTo>
                <a:cubicBezTo>
                  <a:pt x="1787" y="937"/>
                  <a:pt x="2170" y="614"/>
                  <a:pt x="2654" y="372"/>
                </a:cubicBezTo>
                <a:cubicBezTo>
                  <a:pt x="3151" y="124"/>
                  <a:pt x="3689" y="0"/>
                  <a:pt x="4269" y="0"/>
                </a:cubicBezTo>
                <a:cubicBezTo>
                  <a:pt x="4848" y="0"/>
                  <a:pt x="5386" y="124"/>
                  <a:pt x="5884" y="372"/>
                </a:cubicBezTo>
                <a:cubicBezTo>
                  <a:pt x="6360" y="614"/>
                  <a:pt x="6740" y="937"/>
                  <a:pt x="7024" y="1343"/>
                </a:cubicBezTo>
                <a:cubicBezTo>
                  <a:pt x="7315" y="1766"/>
                  <a:pt x="7461" y="2224"/>
                  <a:pt x="7461" y="2718"/>
                </a:cubicBezTo>
                <a:cubicBezTo>
                  <a:pt x="7461" y="3210"/>
                  <a:pt x="7315" y="3669"/>
                  <a:pt x="7024" y="4093"/>
                </a:cubicBezTo>
                <a:cubicBezTo>
                  <a:pt x="6740" y="4504"/>
                  <a:pt x="6360" y="4831"/>
                  <a:pt x="5884" y="5073"/>
                </a:cubicBezTo>
                <a:cubicBezTo>
                  <a:pt x="5386" y="5321"/>
                  <a:pt x="4846" y="5445"/>
                  <a:pt x="4264" y="5445"/>
                </a:cubicBezTo>
                <a:moveTo>
                  <a:pt x="4264" y="4537"/>
                </a:moveTo>
                <a:cubicBezTo>
                  <a:pt x="4647" y="4537"/>
                  <a:pt x="5002" y="4455"/>
                  <a:pt x="5329" y="4292"/>
                </a:cubicBezTo>
                <a:cubicBezTo>
                  <a:pt x="5656" y="4128"/>
                  <a:pt x="5916" y="3908"/>
                  <a:pt x="6108" y="3630"/>
                </a:cubicBezTo>
                <a:cubicBezTo>
                  <a:pt x="6299" y="3351"/>
                  <a:pt x="6395" y="3048"/>
                  <a:pt x="6395" y="2722"/>
                </a:cubicBezTo>
                <a:cubicBezTo>
                  <a:pt x="6395" y="2395"/>
                  <a:pt x="6299" y="2093"/>
                  <a:pt x="6108" y="1815"/>
                </a:cubicBezTo>
                <a:cubicBezTo>
                  <a:pt x="5916" y="1536"/>
                  <a:pt x="5656" y="1315"/>
                  <a:pt x="5329" y="1152"/>
                </a:cubicBezTo>
                <a:cubicBezTo>
                  <a:pt x="5002" y="988"/>
                  <a:pt x="4647" y="907"/>
                  <a:pt x="4264" y="907"/>
                </a:cubicBezTo>
                <a:cubicBezTo>
                  <a:pt x="3880" y="907"/>
                  <a:pt x="3524" y="988"/>
                  <a:pt x="3198" y="1152"/>
                </a:cubicBezTo>
                <a:cubicBezTo>
                  <a:pt x="2870" y="1315"/>
                  <a:pt x="2611" y="1536"/>
                  <a:pt x="2420" y="1815"/>
                </a:cubicBezTo>
                <a:cubicBezTo>
                  <a:pt x="2228" y="2093"/>
                  <a:pt x="2132" y="2395"/>
                  <a:pt x="2132" y="2722"/>
                </a:cubicBezTo>
                <a:cubicBezTo>
                  <a:pt x="2132" y="3048"/>
                  <a:pt x="2228" y="3351"/>
                  <a:pt x="2420" y="3630"/>
                </a:cubicBezTo>
                <a:cubicBezTo>
                  <a:pt x="2611" y="3908"/>
                  <a:pt x="2870" y="4128"/>
                  <a:pt x="3198" y="4292"/>
                </a:cubicBezTo>
                <a:cubicBezTo>
                  <a:pt x="3524" y="4455"/>
                  <a:pt x="3880" y="4537"/>
                  <a:pt x="4264" y="4537"/>
                </a:cubicBezTo>
                <a:moveTo>
                  <a:pt x="9028" y="10000"/>
                </a:moveTo>
                <a:lnTo>
                  <a:pt x="7461" y="9301"/>
                </a:lnTo>
                <a:lnTo>
                  <a:pt x="5894" y="10000"/>
                </a:lnTo>
                <a:lnTo>
                  <a:pt x="6193" y="8512"/>
                </a:lnTo>
                <a:lnTo>
                  <a:pt x="4924" y="7468"/>
                </a:lnTo>
                <a:lnTo>
                  <a:pt x="6683" y="7250"/>
                </a:lnTo>
                <a:lnTo>
                  <a:pt x="7461" y="5898"/>
                </a:lnTo>
                <a:lnTo>
                  <a:pt x="8250" y="7250"/>
                </a:lnTo>
                <a:lnTo>
                  <a:pt x="9998" y="7468"/>
                </a:lnTo>
                <a:lnTo>
                  <a:pt x="8730" y="8512"/>
                </a:lnTo>
              </a:path>
            </a:pathLst>
          </a:cu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1" name="TextBox 11"/>
          <p:cNvSpPr txBox="true"/>
          <p:nvPr/>
        </p:nvSpPr>
        <p:spPr>
          <a:xfrm flipH="false" flipV="false" rot="0">
            <a:off x="1152237" y="2796480"/>
            <a:ext cx="1034156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3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导师指导</a:t>
            </a:r>
            <a:endParaRPr lang="en-US" sz="1100"/>
          </a:p>
        </p:txBody>
      </p:sp>
      <p:sp>
        <p:nvSpPr>
          <p:cNvPr id="12" name="TextBox 12"/>
          <p:cNvSpPr txBox="true"/>
          <p:nvPr/>
        </p:nvSpPr>
        <p:spPr>
          <a:xfrm flipH="false" flipV="false" rot="0">
            <a:off x="1152237" y="3139380"/>
            <a:ext cx="10341564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衷心感谢导师[姓名]教授在选题构思、研究设计、论文撰写各环节的悉心指导与严格要求，其渊博学识、严谨学风与崇高品格将使我终身受益。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 flipH="false" flipV="false" rot="0">
            <a:off x="457086" y="3734693"/>
            <a:ext cx="11274781" cy="995362"/>
          </a:xfrm>
          <a:prstGeom prst="roundRect">
            <a:avLst>
              <a:gd fmla="val 3516" name="adj"/>
            </a:avLst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4" name="AutoShape 14"/>
          <p:cNvSpPr/>
          <p:nvPr/>
        </p:nvSpPr>
        <p:spPr>
          <a:xfrm flipH="false" flipV="false" rot="0">
            <a:off x="457086" y="3734693"/>
            <a:ext cx="11274781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5" name="AutoShape 15"/>
          <p:cNvSpPr/>
          <p:nvPr/>
        </p:nvSpPr>
        <p:spPr>
          <a:xfrm flipH="false" flipV="false" rot="0">
            <a:off x="695151" y="3953768"/>
            <a:ext cx="304724" cy="304800"/>
          </a:xfrm>
          <a:prstGeom prst="ellipse">
            <a:avLst/>
          </a:pr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6" name="AutoShape 16"/>
          <p:cNvSpPr/>
          <p:nvPr/>
        </p:nvSpPr>
        <p:spPr>
          <a:xfrm flipH="false" flipV="false" rot="0">
            <a:off x="771258" y="4029968"/>
            <a:ext cx="152362" cy="152400"/>
          </a:xfrm>
          <a:custGeom>
            <a:rect b="b" l="l" r="r" t="t"/>
            <a:pathLst>
              <a:path h="10000" w="9998">
                <a:moveTo>
                  <a:pt x="4999" y="4500"/>
                </a:moveTo>
                <a:cubicBezTo>
                  <a:pt x="5452" y="4500"/>
                  <a:pt x="5870" y="4611"/>
                  <a:pt x="6254" y="4835"/>
                </a:cubicBezTo>
                <a:cubicBezTo>
                  <a:pt x="6637" y="5058"/>
                  <a:pt x="6940" y="5361"/>
                  <a:pt x="7164" y="5745"/>
                </a:cubicBezTo>
                <a:cubicBezTo>
                  <a:pt x="7387" y="6128"/>
                  <a:pt x="7499" y="6546"/>
                  <a:pt x="7499" y="7000"/>
                </a:cubicBezTo>
                <a:lnTo>
                  <a:pt x="7499" y="10000"/>
                </a:lnTo>
                <a:lnTo>
                  <a:pt x="6499" y="10000"/>
                </a:lnTo>
                <a:lnTo>
                  <a:pt x="6499" y="7000"/>
                </a:lnTo>
                <a:cubicBezTo>
                  <a:pt x="6499" y="6740"/>
                  <a:pt x="6435" y="6498"/>
                  <a:pt x="6309" y="6275"/>
                </a:cubicBezTo>
                <a:cubicBezTo>
                  <a:pt x="6182" y="6051"/>
                  <a:pt x="6012" y="5871"/>
                  <a:pt x="5799" y="5735"/>
                </a:cubicBezTo>
                <a:cubicBezTo>
                  <a:pt x="5585" y="5598"/>
                  <a:pt x="5349" y="5520"/>
                  <a:pt x="5089" y="5500"/>
                </a:cubicBezTo>
                <a:lnTo>
                  <a:pt x="4999" y="5500"/>
                </a:lnTo>
                <a:cubicBezTo>
                  <a:pt x="4739" y="5500"/>
                  <a:pt x="4497" y="5563"/>
                  <a:pt x="4274" y="5690"/>
                </a:cubicBezTo>
                <a:cubicBezTo>
                  <a:pt x="4050" y="5816"/>
                  <a:pt x="3870" y="5986"/>
                  <a:pt x="3734" y="6200"/>
                </a:cubicBezTo>
                <a:cubicBezTo>
                  <a:pt x="3597" y="6413"/>
                  <a:pt x="3519" y="6650"/>
                  <a:pt x="3499" y="6910"/>
                </a:cubicBezTo>
                <a:lnTo>
                  <a:pt x="3499" y="10000"/>
                </a:lnTo>
                <a:lnTo>
                  <a:pt x="2500" y="10000"/>
                </a:lnTo>
                <a:lnTo>
                  <a:pt x="2500" y="7000"/>
                </a:lnTo>
                <a:cubicBezTo>
                  <a:pt x="2500" y="6546"/>
                  <a:pt x="2611" y="6128"/>
                  <a:pt x="2834" y="5745"/>
                </a:cubicBezTo>
                <a:cubicBezTo>
                  <a:pt x="3057" y="5361"/>
                  <a:pt x="3360" y="5058"/>
                  <a:pt x="3744" y="4835"/>
                </a:cubicBezTo>
                <a:cubicBezTo>
                  <a:pt x="4127" y="4611"/>
                  <a:pt x="4545" y="4500"/>
                  <a:pt x="4999" y="4500"/>
                </a:cubicBezTo>
                <a:moveTo>
                  <a:pt x="1750" y="6000"/>
                </a:moveTo>
                <a:cubicBezTo>
                  <a:pt x="1890" y="6000"/>
                  <a:pt x="2026" y="6016"/>
                  <a:pt x="2160" y="6050"/>
                </a:cubicBezTo>
                <a:cubicBezTo>
                  <a:pt x="2073" y="6303"/>
                  <a:pt x="2020" y="6563"/>
                  <a:pt x="2000" y="6830"/>
                </a:cubicBezTo>
                <a:lnTo>
                  <a:pt x="2000" y="7040"/>
                </a:lnTo>
                <a:cubicBezTo>
                  <a:pt x="1940" y="7020"/>
                  <a:pt x="1880" y="7006"/>
                  <a:pt x="1820" y="7000"/>
                </a:cubicBezTo>
                <a:lnTo>
                  <a:pt x="1750" y="7000"/>
                </a:lnTo>
                <a:cubicBezTo>
                  <a:pt x="1556" y="7000"/>
                  <a:pt x="1388" y="7065"/>
                  <a:pt x="1245" y="7195"/>
                </a:cubicBezTo>
                <a:cubicBezTo>
                  <a:pt x="1101" y="7325"/>
                  <a:pt x="1020" y="7486"/>
                  <a:pt x="1000" y="7680"/>
                </a:cubicBezTo>
                <a:lnTo>
                  <a:pt x="1000" y="7750"/>
                </a:lnTo>
                <a:lnTo>
                  <a:pt x="1000" y="10000"/>
                </a:lnTo>
                <a:lnTo>
                  <a:pt x="0" y="10000"/>
                </a:lnTo>
                <a:lnTo>
                  <a:pt x="0" y="7750"/>
                </a:lnTo>
                <a:cubicBezTo>
                  <a:pt x="0" y="7430"/>
                  <a:pt x="78" y="7136"/>
                  <a:pt x="235" y="6870"/>
                </a:cubicBezTo>
                <a:cubicBezTo>
                  <a:pt x="391" y="6603"/>
                  <a:pt x="603" y="6391"/>
                  <a:pt x="870" y="6235"/>
                </a:cubicBezTo>
                <a:cubicBezTo>
                  <a:pt x="1136" y="6078"/>
                  <a:pt x="1430" y="6000"/>
                  <a:pt x="1750" y="6000"/>
                </a:cubicBezTo>
                <a:moveTo>
                  <a:pt x="8248" y="6000"/>
                </a:moveTo>
                <a:cubicBezTo>
                  <a:pt x="8568" y="6000"/>
                  <a:pt x="8861" y="6078"/>
                  <a:pt x="9128" y="6235"/>
                </a:cubicBezTo>
                <a:cubicBezTo>
                  <a:pt x="9394" y="6391"/>
                  <a:pt x="9606" y="6603"/>
                  <a:pt x="9763" y="6870"/>
                </a:cubicBezTo>
                <a:cubicBezTo>
                  <a:pt x="9919" y="7136"/>
                  <a:pt x="9998" y="7430"/>
                  <a:pt x="9998" y="7750"/>
                </a:cubicBezTo>
                <a:lnTo>
                  <a:pt x="9998" y="10000"/>
                </a:lnTo>
                <a:lnTo>
                  <a:pt x="8998" y="10000"/>
                </a:lnTo>
                <a:lnTo>
                  <a:pt x="8998" y="7750"/>
                </a:lnTo>
                <a:cubicBezTo>
                  <a:pt x="8998" y="7556"/>
                  <a:pt x="8933" y="7388"/>
                  <a:pt x="8803" y="7245"/>
                </a:cubicBezTo>
                <a:cubicBezTo>
                  <a:pt x="8673" y="7101"/>
                  <a:pt x="8511" y="7020"/>
                  <a:pt x="8318" y="7000"/>
                </a:cubicBezTo>
                <a:lnTo>
                  <a:pt x="8248" y="7000"/>
                </a:lnTo>
                <a:cubicBezTo>
                  <a:pt x="8161" y="7000"/>
                  <a:pt x="8078" y="7013"/>
                  <a:pt x="7998" y="7040"/>
                </a:cubicBezTo>
                <a:lnTo>
                  <a:pt x="7998" y="7000"/>
                </a:lnTo>
                <a:cubicBezTo>
                  <a:pt x="7998" y="6673"/>
                  <a:pt x="7948" y="6356"/>
                  <a:pt x="7848" y="6050"/>
                </a:cubicBezTo>
                <a:cubicBezTo>
                  <a:pt x="7974" y="6016"/>
                  <a:pt x="8108" y="6000"/>
                  <a:pt x="8248" y="6000"/>
                </a:cubicBezTo>
                <a:moveTo>
                  <a:pt x="1750" y="3000"/>
                </a:moveTo>
                <a:cubicBezTo>
                  <a:pt x="1976" y="3000"/>
                  <a:pt x="2185" y="3056"/>
                  <a:pt x="2375" y="3170"/>
                </a:cubicBezTo>
                <a:cubicBezTo>
                  <a:pt x="2564" y="3283"/>
                  <a:pt x="2715" y="3435"/>
                  <a:pt x="2829" y="3625"/>
                </a:cubicBezTo>
                <a:cubicBezTo>
                  <a:pt x="2942" y="3815"/>
                  <a:pt x="2999" y="4023"/>
                  <a:pt x="2999" y="4250"/>
                </a:cubicBezTo>
                <a:cubicBezTo>
                  <a:pt x="2999" y="4476"/>
                  <a:pt x="2942" y="4685"/>
                  <a:pt x="2829" y="4875"/>
                </a:cubicBezTo>
                <a:cubicBezTo>
                  <a:pt x="2715" y="5065"/>
                  <a:pt x="2564" y="5216"/>
                  <a:pt x="2375" y="5330"/>
                </a:cubicBezTo>
                <a:cubicBezTo>
                  <a:pt x="2185" y="5443"/>
                  <a:pt x="1976" y="5500"/>
                  <a:pt x="1750" y="5500"/>
                </a:cubicBezTo>
                <a:cubicBezTo>
                  <a:pt x="1523" y="5500"/>
                  <a:pt x="1315" y="5443"/>
                  <a:pt x="1125" y="5330"/>
                </a:cubicBezTo>
                <a:cubicBezTo>
                  <a:pt x="935" y="5216"/>
                  <a:pt x="783" y="5065"/>
                  <a:pt x="670" y="4875"/>
                </a:cubicBezTo>
                <a:cubicBezTo>
                  <a:pt x="556" y="4685"/>
                  <a:pt x="500" y="4476"/>
                  <a:pt x="500" y="4250"/>
                </a:cubicBezTo>
                <a:cubicBezTo>
                  <a:pt x="500" y="4023"/>
                  <a:pt x="556" y="3815"/>
                  <a:pt x="670" y="3625"/>
                </a:cubicBezTo>
                <a:cubicBezTo>
                  <a:pt x="783" y="3435"/>
                  <a:pt x="935" y="3283"/>
                  <a:pt x="1125" y="3170"/>
                </a:cubicBezTo>
                <a:cubicBezTo>
                  <a:pt x="1315" y="3056"/>
                  <a:pt x="1523" y="3000"/>
                  <a:pt x="1750" y="3000"/>
                </a:cubicBezTo>
                <a:moveTo>
                  <a:pt x="8248" y="3000"/>
                </a:moveTo>
                <a:cubicBezTo>
                  <a:pt x="8474" y="3000"/>
                  <a:pt x="8683" y="3056"/>
                  <a:pt x="8873" y="3170"/>
                </a:cubicBezTo>
                <a:cubicBezTo>
                  <a:pt x="9063" y="3283"/>
                  <a:pt x="9214" y="3435"/>
                  <a:pt x="9328" y="3625"/>
                </a:cubicBezTo>
                <a:cubicBezTo>
                  <a:pt x="9441" y="3815"/>
                  <a:pt x="9498" y="4023"/>
                  <a:pt x="9498" y="4250"/>
                </a:cubicBezTo>
                <a:cubicBezTo>
                  <a:pt x="9498" y="4476"/>
                  <a:pt x="9441" y="4685"/>
                  <a:pt x="9328" y="4875"/>
                </a:cubicBezTo>
                <a:cubicBezTo>
                  <a:pt x="9214" y="5065"/>
                  <a:pt x="9063" y="5216"/>
                  <a:pt x="8873" y="5330"/>
                </a:cubicBezTo>
                <a:cubicBezTo>
                  <a:pt x="8683" y="5443"/>
                  <a:pt x="8474" y="5500"/>
                  <a:pt x="8248" y="5500"/>
                </a:cubicBezTo>
                <a:cubicBezTo>
                  <a:pt x="8021" y="5500"/>
                  <a:pt x="7813" y="5443"/>
                  <a:pt x="7623" y="5330"/>
                </a:cubicBezTo>
                <a:cubicBezTo>
                  <a:pt x="7433" y="5216"/>
                  <a:pt x="7282" y="5065"/>
                  <a:pt x="7169" y="4875"/>
                </a:cubicBezTo>
                <a:cubicBezTo>
                  <a:pt x="7055" y="4685"/>
                  <a:pt x="6999" y="4476"/>
                  <a:pt x="6999" y="4250"/>
                </a:cubicBezTo>
                <a:cubicBezTo>
                  <a:pt x="6999" y="4023"/>
                  <a:pt x="7055" y="3815"/>
                  <a:pt x="7169" y="3625"/>
                </a:cubicBezTo>
                <a:cubicBezTo>
                  <a:pt x="7282" y="3435"/>
                  <a:pt x="7433" y="3283"/>
                  <a:pt x="7623" y="3170"/>
                </a:cubicBezTo>
                <a:cubicBezTo>
                  <a:pt x="7813" y="3056"/>
                  <a:pt x="8021" y="3000"/>
                  <a:pt x="8248" y="3000"/>
                </a:cubicBezTo>
                <a:moveTo>
                  <a:pt x="1750" y="4000"/>
                </a:moveTo>
                <a:cubicBezTo>
                  <a:pt x="1683" y="4000"/>
                  <a:pt x="1625" y="4025"/>
                  <a:pt x="1575" y="4075"/>
                </a:cubicBezTo>
                <a:cubicBezTo>
                  <a:pt x="1525" y="4125"/>
                  <a:pt x="1500" y="4183"/>
                  <a:pt x="1500" y="4250"/>
                </a:cubicBezTo>
                <a:cubicBezTo>
                  <a:pt x="1500" y="4316"/>
                  <a:pt x="1525" y="4375"/>
                  <a:pt x="1575" y="4425"/>
                </a:cubicBezTo>
                <a:cubicBezTo>
                  <a:pt x="1625" y="4475"/>
                  <a:pt x="1683" y="4500"/>
                  <a:pt x="1750" y="4500"/>
                </a:cubicBezTo>
                <a:cubicBezTo>
                  <a:pt x="1816" y="4500"/>
                  <a:pt x="1875" y="4475"/>
                  <a:pt x="1925" y="4425"/>
                </a:cubicBezTo>
                <a:cubicBezTo>
                  <a:pt x="1975" y="4375"/>
                  <a:pt x="2000" y="4316"/>
                  <a:pt x="2000" y="4250"/>
                </a:cubicBezTo>
                <a:cubicBezTo>
                  <a:pt x="2000" y="4183"/>
                  <a:pt x="1975" y="4125"/>
                  <a:pt x="1925" y="4075"/>
                </a:cubicBezTo>
                <a:cubicBezTo>
                  <a:pt x="1875" y="4025"/>
                  <a:pt x="1816" y="4000"/>
                  <a:pt x="1750" y="4000"/>
                </a:cubicBezTo>
                <a:moveTo>
                  <a:pt x="8248" y="4000"/>
                </a:moveTo>
                <a:cubicBezTo>
                  <a:pt x="8181" y="4000"/>
                  <a:pt x="8123" y="4025"/>
                  <a:pt x="8073" y="4075"/>
                </a:cubicBezTo>
                <a:cubicBezTo>
                  <a:pt x="8023" y="4125"/>
                  <a:pt x="7998" y="4183"/>
                  <a:pt x="7998" y="4250"/>
                </a:cubicBezTo>
                <a:cubicBezTo>
                  <a:pt x="7998" y="4316"/>
                  <a:pt x="8023" y="4375"/>
                  <a:pt x="8073" y="4425"/>
                </a:cubicBezTo>
                <a:cubicBezTo>
                  <a:pt x="8123" y="4475"/>
                  <a:pt x="8181" y="4500"/>
                  <a:pt x="8248" y="4500"/>
                </a:cubicBezTo>
                <a:cubicBezTo>
                  <a:pt x="8314" y="4500"/>
                  <a:pt x="8373" y="4475"/>
                  <a:pt x="8423" y="4425"/>
                </a:cubicBezTo>
                <a:cubicBezTo>
                  <a:pt x="8473" y="4375"/>
                  <a:pt x="8498" y="4316"/>
                  <a:pt x="8498" y="4250"/>
                </a:cubicBezTo>
                <a:cubicBezTo>
                  <a:pt x="8498" y="4183"/>
                  <a:pt x="8473" y="4125"/>
                  <a:pt x="8423" y="4075"/>
                </a:cubicBezTo>
                <a:cubicBezTo>
                  <a:pt x="8373" y="4025"/>
                  <a:pt x="8314" y="4000"/>
                  <a:pt x="8248" y="4000"/>
                </a:cubicBezTo>
                <a:moveTo>
                  <a:pt x="4999" y="0"/>
                </a:moveTo>
                <a:cubicBezTo>
                  <a:pt x="5359" y="0"/>
                  <a:pt x="5692" y="90"/>
                  <a:pt x="5999" y="270"/>
                </a:cubicBezTo>
                <a:cubicBezTo>
                  <a:pt x="6305" y="450"/>
                  <a:pt x="6549" y="693"/>
                  <a:pt x="6729" y="1000"/>
                </a:cubicBezTo>
                <a:cubicBezTo>
                  <a:pt x="6909" y="1306"/>
                  <a:pt x="6999" y="1640"/>
                  <a:pt x="6999" y="2000"/>
                </a:cubicBezTo>
                <a:cubicBezTo>
                  <a:pt x="6999" y="2360"/>
                  <a:pt x="6909" y="2693"/>
                  <a:pt x="6729" y="3000"/>
                </a:cubicBezTo>
                <a:cubicBezTo>
                  <a:pt x="6549" y="3306"/>
                  <a:pt x="6305" y="3550"/>
                  <a:pt x="5999" y="3730"/>
                </a:cubicBezTo>
                <a:cubicBezTo>
                  <a:pt x="5692" y="3910"/>
                  <a:pt x="5359" y="4000"/>
                  <a:pt x="4999" y="4000"/>
                </a:cubicBezTo>
                <a:cubicBezTo>
                  <a:pt x="4639" y="4000"/>
                  <a:pt x="4305" y="3910"/>
                  <a:pt x="3999" y="3730"/>
                </a:cubicBezTo>
                <a:cubicBezTo>
                  <a:pt x="3692" y="3550"/>
                  <a:pt x="3449" y="3306"/>
                  <a:pt x="3269" y="3000"/>
                </a:cubicBezTo>
                <a:cubicBezTo>
                  <a:pt x="3089" y="2693"/>
                  <a:pt x="2999" y="2360"/>
                  <a:pt x="2999" y="2000"/>
                </a:cubicBezTo>
                <a:cubicBezTo>
                  <a:pt x="2999" y="1640"/>
                  <a:pt x="3089" y="1306"/>
                  <a:pt x="3269" y="1000"/>
                </a:cubicBezTo>
                <a:cubicBezTo>
                  <a:pt x="3449" y="693"/>
                  <a:pt x="3692" y="450"/>
                  <a:pt x="3999" y="270"/>
                </a:cubicBezTo>
                <a:cubicBezTo>
                  <a:pt x="4305" y="90"/>
                  <a:pt x="4639" y="0"/>
                  <a:pt x="4999" y="0"/>
                </a:cubicBezTo>
                <a:moveTo>
                  <a:pt x="4999" y="1000"/>
                </a:moveTo>
                <a:cubicBezTo>
                  <a:pt x="4819" y="1000"/>
                  <a:pt x="4652" y="1045"/>
                  <a:pt x="4499" y="1135"/>
                </a:cubicBezTo>
                <a:cubicBezTo>
                  <a:pt x="4345" y="1225"/>
                  <a:pt x="4224" y="1346"/>
                  <a:pt x="4134" y="1500"/>
                </a:cubicBezTo>
                <a:cubicBezTo>
                  <a:pt x="4044" y="1653"/>
                  <a:pt x="3999" y="1820"/>
                  <a:pt x="3999" y="2000"/>
                </a:cubicBezTo>
                <a:cubicBezTo>
                  <a:pt x="3999" y="2180"/>
                  <a:pt x="4044" y="2346"/>
                  <a:pt x="4134" y="2500"/>
                </a:cubicBezTo>
                <a:cubicBezTo>
                  <a:pt x="4224" y="2653"/>
                  <a:pt x="4345" y="2775"/>
                  <a:pt x="4499" y="2865"/>
                </a:cubicBezTo>
                <a:cubicBezTo>
                  <a:pt x="4652" y="2955"/>
                  <a:pt x="4819" y="3000"/>
                  <a:pt x="4999" y="3000"/>
                </a:cubicBezTo>
                <a:cubicBezTo>
                  <a:pt x="5179" y="3000"/>
                  <a:pt x="5345" y="2955"/>
                  <a:pt x="5499" y="2865"/>
                </a:cubicBezTo>
                <a:cubicBezTo>
                  <a:pt x="5652" y="2775"/>
                  <a:pt x="5774" y="2653"/>
                  <a:pt x="5864" y="2500"/>
                </a:cubicBezTo>
                <a:cubicBezTo>
                  <a:pt x="5954" y="2346"/>
                  <a:pt x="5999" y="2180"/>
                  <a:pt x="5999" y="2000"/>
                </a:cubicBezTo>
                <a:cubicBezTo>
                  <a:pt x="5999" y="1820"/>
                  <a:pt x="5954" y="1653"/>
                  <a:pt x="5864" y="1500"/>
                </a:cubicBezTo>
                <a:cubicBezTo>
                  <a:pt x="5774" y="1346"/>
                  <a:pt x="5652" y="1225"/>
                  <a:pt x="5499" y="1135"/>
                </a:cubicBezTo>
                <a:cubicBezTo>
                  <a:pt x="5345" y="1045"/>
                  <a:pt x="5179" y="1000"/>
                  <a:pt x="4999" y="1000"/>
                </a:cubicBezTo>
              </a:path>
            </a:pathLst>
          </a:cu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7" name="TextBox 17"/>
          <p:cNvSpPr txBox="true"/>
          <p:nvPr/>
        </p:nvSpPr>
        <p:spPr>
          <a:xfrm flipH="false" flipV="false" rot="0">
            <a:off x="1152237" y="3982343"/>
            <a:ext cx="1034156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3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团队协作</a:t>
            </a:r>
            <a:endParaRPr lang="en-US" sz="1100"/>
          </a:p>
        </p:txBody>
      </p:sp>
      <p:sp>
        <p:nvSpPr>
          <p:cNvPr id="18" name="TextBox 18"/>
          <p:cNvSpPr txBox="true"/>
          <p:nvPr/>
        </p:nvSpPr>
        <p:spPr>
          <a:xfrm flipH="false" flipV="false" rot="0">
            <a:off x="1152237" y="4325243"/>
            <a:ext cx="10341564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感谢[某实验室/某团队]的[某老师、同学]在数据采集、技术实现、讨论修改过程中的宝贵建议、智力支持与热心帮助。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 flipH="false" flipV="false" rot="0">
            <a:off x="457086" y="4920555"/>
            <a:ext cx="11274781" cy="995362"/>
          </a:xfrm>
          <a:prstGeom prst="roundRect">
            <a:avLst>
              <a:gd fmla="val 3516" name="adj"/>
            </a:avLst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0" name="AutoShape 20"/>
          <p:cNvSpPr/>
          <p:nvPr/>
        </p:nvSpPr>
        <p:spPr>
          <a:xfrm flipH="false" flipV="false" rot="0">
            <a:off x="457086" y="4920555"/>
            <a:ext cx="11274781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1" name="AutoShape 21"/>
          <p:cNvSpPr/>
          <p:nvPr/>
        </p:nvSpPr>
        <p:spPr>
          <a:xfrm flipH="false" flipV="false" rot="0">
            <a:off x="695151" y="5139630"/>
            <a:ext cx="304724" cy="304800"/>
          </a:xfrm>
          <a:prstGeom prst="ellipse">
            <a:avLst/>
          </a:pr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2" name="AutoShape 22"/>
          <p:cNvSpPr/>
          <p:nvPr/>
        </p:nvSpPr>
        <p:spPr>
          <a:xfrm flipH="false" flipV="false" rot="0">
            <a:off x="771258" y="5215830"/>
            <a:ext cx="152362" cy="152400"/>
          </a:xfrm>
          <a:custGeom>
            <a:rect b="b" l="l" r="r" t="t"/>
            <a:pathLst>
              <a:path h="10000" w="9998">
                <a:moveTo>
                  <a:pt x="1200" y="6260"/>
                </a:moveTo>
                <a:lnTo>
                  <a:pt x="2899" y="4560"/>
                </a:lnTo>
                <a:lnTo>
                  <a:pt x="4319" y="5970"/>
                </a:lnTo>
                <a:lnTo>
                  <a:pt x="5899" y="4400"/>
                </a:lnTo>
                <a:lnTo>
                  <a:pt x="4999" y="3500"/>
                </a:lnTo>
                <a:lnTo>
                  <a:pt x="7499" y="3500"/>
                </a:lnTo>
                <a:lnTo>
                  <a:pt x="7499" y="6000"/>
                </a:lnTo>
                <a:lnTo>
                  <a:pt x="6599" y="5100"/>
                </a:lnTo>
                <a:lnTo>
                  <a:pt x="4319" y="7390"/>
                </a:lnTo>
                <a:lnTo>
                  <a:pt x="2899" y="5970"/>
                </a:lnTo>
                <a:lnTo>
                  <a:pt x="1670" y="7210"/>
                </a:lnTo>
                <a:cubicBezTo>
                  <a:pt x="2030" y="7763"/>
                  <a:pt x="2499" y="8196"/>
                  <a:pt x="3079" y="8510"/>
                </a:cubicBezTo>
                <a:cubicBezTo>
                  <a:pt x="3672" y="8836"/>
                  <a:pt x="4312" y="9000"/>
                  <a:pt x="4999" y="9000"/>
                </a:cubicBezTo>
                <a:cubicBezTo>
                  <a:pt x="5725" y="9000"/>
                  <a:pt x="6399" y="8816"/>
                  <a:pt x="7019" y="8450"/>
                </a:cubicBezTo>
                <a:cubicBezTo>
                  <a:pt x="7618" y="8096"/>
                  <a:pt x="8094" y="7620"/>
                  <a:pt x="8448" y="7020"/>
                </a:cubicBezTo>
                <a:cubicBezTo>
                  <a:pt x="8814" y="6400"/>
                  <a:pt x="8998" y="5726"/>
                  <a:pt x="8998" y="5000"/>
                </a:cubicBezTo>
                <a:cubicBezTo>
                  <a:pt x="8998" y="4273"/>
                  <a:pt x="8814" y="3600"/>
                  <a:pt x="8448" y="2980"/>
                </a:cubicBezTo>
                <a:cubicBezTo>
                  <a:pt x="8094" y="2380"/>
                  <a:pt x="7618" y="1903"/>
                  <a:pt x="7019" y="1550"/>
                </a:cubicBezTo>
                <a:cubicBezTo>
                  <a:pt x="6399" y="1183"/>
                  <a:pt x="5725" y="1000"/>
                  <a:pt x="4999" y="1000"/>
                </a:cubicBezTo>
                <a:cubicBezTo>
                  <a:pt x="4272" y="1000"/>
                  <a:pt x="3599" y="1183"/>
                  <a:pt x="2979" y="1550"/>
                </a:cubicBezTo>
                <a:cubicBezTo>
                  <a:pt x="2379" y="1903"/>
                  <a:pt x="1903" y="2380"/>
                  <a:pt x="1550" y="2980"/>
                </a:cubicBezTo>
                <a:cubicBezTo>
                  <a:pt x="1183" y="3600"/>
                  <a:pt x="1000" y="4273"/>
                  <a:pt x="1000" y="5000"/>
                </a:cubicBezTo>
                <a:cubicBezTo>
                  <a:pt x="1000" y="5433"/>
                  <a:pt x="1066" y="5853"/>
                  <a:pt x="1200" y="6260"/>
                </a:cubicBezTo>
                <a:moveTo>
                  <a:pt x="430" y="7040"/>
                </a:moveTo>
                <a:lnTo>
                  <a:pt x="430" y="7030"/>
                </a:lnTo>
                <a:cubicBezTo>
                  <a:pt x="143" y="6390"/>
                  <a:pt x="0" y="5713"/>
                  <a:pt x="0" y="5000"/>
                </a:cubicBezTo>
                <a:cubicBezTo>
                  <a:pt x="0" y="4320"/>
                  <a:pt x="130" y="3670"/>
                  <a:pt x="390" y="3050"/>
                </a:cubicBezTo>
                <a:cubicBezTo>
                  <a:pt x="643" y="2456"/>
                  <a:pt x="1001" y="1928"/>
                  <a:pt x="1465" y="1465"/>
                </a:cubicBezTo>
                <a:cubicBezTo>
                  <a:pt x="1928" y="1001"/>
                  <a:pt x="2456" y="643"/>
                  <a:pt x="3049" y="390"/>
                </a:cubicBezTo>
                <a:cubicBezTo>
                  <a:pt x="3669" y="130"/>
                  <a:pt x="4319" y="0"/>
                  <a:pt x="4999" y="0"/>
                </a:cubicBezTo>
                <a:cubicBezTo>
                  <a:pt x="5679" y="0"/>
                  <a:pt x="6329" y="130"/>
                  <a:pt x="6949" y="390"/>
                </a:cubicBezTo>
                <a:cubicBezTo>
                  <a:pt x="7541" y="643"/>
                  <a:pt x="8069" y="1001"/>
                  <a:pt x="8533" y="1465"/>
                </a:cubicBezTo>
                <a:cubicBezTo>
                  <a:pt x="8996" y="1928"/>
                  <a:pt x="9354" y="2456"/>
                  <a:pt x="9608" y="3050"/>
                </a:cubicBezTo>
                <a:cubicBezTo>
                  <a:pt x="9868" y="3670"/>
                  <a:pt x="9998" y="4320"/>
                  <a:pt x="9998" y="5000"/>
                </a:cubicBezTo>
                <a:cubicBezTo>
                  <a:pt x="9998" y="5680"/>
                  <a:pt x="9868" y="6330"/>
                  <a:pt x="9608" y="6950"/>
                </a:cubicBezTo>
                <a:cubicBezTo>
                  <a:pt x="9354" y="7543"/>
                  <a:pt x="8996" y="8071"/>
                  <a:pt x="8533" y="8535"/>
                </a:cubicBezTo>
                <a:cubicBezTo>
                  <a:pt x="8069" y="8998"/>
                  <a:pt x="7541" y="9356"/>
                  <a:pt x="6949" y="9610"/>
                </a:cubicBezTo>
                <a:cubicBezTo>
                  <a:pt x="6329" y="9870"/>
                  <a:pt x="5682" y="10000"/>
                  <a:pt x="5009" y="10000"/>
                </a:cubicBezTo>
                <a:cubicBezTo>
                  <a:pt x="4335" y="10000"/>
                  <a:pt x="3695" y="9873"/>
                  <a:pt x="3089" y="9620"/>
                </a:cubicBezTo>
                <a:cubicBezTo>
                  <a:pt x="2496" y="9373"/>
                  <a:pt x="1970" y="9026"/>
                  <a:pt x="1510" y="8580"/>
                </a:cubicBezTo>
                <a:cubicBezTo>
                  <a:pt x="1050" y="8133"/>
                  <a:pt x="690" y="7620"/>
                  <a:pt x="430" y="7040"/>
                </a:cubicBezTo>
              </a:path>
            </a:pathLst>
          </a:cu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3" name="TextBox 23"/>
          <p:cNvSpPr txBox="true"/>
          <p:nvPr/>
        </p:nvSpPr>
        <p:spPr>
          <a:xfrm flipH="false" flipV="false" rot="0">
            <a:off x="1152237" y="5168205"/>
            <a:ext cx="1034156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3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资助支持</a:t>
            </a:r>
            <a:endParaRPr lang="en-US" sz="1100"/>
          </a:p>
        </p:txBody>
      </p:sp>
      <p:sp>
        <p:nvSpPr>
          <p:cNvPr id="24" name="TextBox 24"/>
          <p:cNvSpPr txBox="true"/>
          <p:nvPr/>
        </p:nvSpPr>
        <p:spPr>
          <a:xfrm flipH="false" flipV="false" rot="0">
            <a:off x="1152237" y="5511105"/>
            <a:ext cx="10341564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感谢[某基金委/某项目](编号：[某编号])的经费支持，以及[某调查对象/某合作机构]的配合参与与无私协助。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 flipH="false" flipV="false" rot="0">
            <a:off x="457086" y="6106418"/>
            <a:ext cx="11274781" cy="751582"/>
          </a:xfrm>
          <a:prstGeom prst="roundRect">
            <a:avLst>
              <a:gd fmla="val 4657" name="adj"/>
            </a:avLst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6" name="AutoShape 26"/>
          <p:cNvSpPr/>
          <p:nvPr/>
        </p:nvSpPr>
        <p:spPr>
          <a:xfrm flipH="false" flipV="false" rot="0">
            <a:off x="457086" y="6106418"/>
            <a:ext cx="11274781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7" name="AutoShape 27"/>
          <p:cNvSpPr/>
          <p:nvPr/>
        </p:nvSpPr>
        <p:spPr>
          <a:xfrm flipH="false" flipV="false" rot="0">
            <a:off x="695151" y="6325493"/>
            <a:ext cx="304724" cy="304800"/>
          </a:xfrm>
          <a:prstGeom prst="ellipse">
            <a:avLst/>
          </a:pr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8" name="AutoShape 28"/>
          <p:cNvSpPr/>
          <p:nvPr/>
        </p:nvSpPr>
        <p:spPr>
          <a:xfrm flipH="false" flipV="false" rot="0">
            <a:off x="771258" y="6401693"/>
            <a:ext cx="152362" cy="152400"/>
          </a:xfrm>
          <a:custGeom>
            <a:rect b="b" l="l" r="r" t="t"/>
            <a:pathLst>
              <a:path h="10000" w="9998">
                <a:moveTo>
                  <a:pt x="7249" y="0"/>
                </a:moveTo>
                <a:cubicBezTo>
                  <a:pt x="7748" y="0"/>
                  <a:pt x="8208" y="140"/>
                  <a:pt x="8628" y="422"/>
                </a:cubicBezTo>
                <a:cubicBezTo>
                  <a:pt x="9048" y="702"/>
                  <a:pt x="9378" y="1084"/>
                  <a:pt x="9618" y="1568"/>
                </a:cubicBezTo>
                <a:cubicBezTo>
                  <a:pt x="9871" y="2072"/>
                  <a:pt x="9998" y="2630"/>
                  <a:pt x="9998" y="3243"/>
                </a:cubicBezTo>
                <a:cubicBezTo>
                  <a:pt x="9998" y="4079"/>
                  <a:pt x="9818" y="4882"/>
                  <a:pt x="9458" y="5654"/>
                </a:cubicBezTo>
                <a:cubicBezTo>
                  <a:pt x="9151" y="6310"/>
                  <a:pt x="8714" y="6940"/>
                  <a:pt x="8148" y="7546"/>
                </a:cubicBezTo>
                <a:cubicBezTo>
                  <a:pt x="7708" y="8021"/>
                  <a:pt x="7185" y="8486"/>
                  <a:pt x="6579" y="8941"/>
                </a:cubicBezTo>
                <a:cubicBezTo>
                  <a:pt x="6239" y="9193"/>
                  <a:pt x="5792" y="9495"/>
                  <a:pt x="5239" y="9849"/>
                </a:cubicBezTo>
                <a:lnTo>
                  <a:pt x="4999" y="10000"/>
                </a:lnTo>
                <a:lnTo>
                  <a:pt x="4759" y="9849"/>
                </a:lnTo>
                <a:cubicBezTo>
                  <a:pt x="4205" y="9495"/>
                  <a:pt x="3759" y="9193"/>
                  <a:pt x="3419" y="8941"/>
                </a:cubicBezTo>
                <a:cubicBezTo>
                  <a:pt x="2812" y="8486"/>
                  <a:pt x="2289" y="8021"/>
                  <a:pt x="1850" y="7546"/>
                </a:cubicBezTo>
                <a:cubicBezTo>
                  <a:pt x="1283" y="6940"/>
                  <a:pt x="846" y="6310"/>
                  <a:pt x="540" y="5654"/>
                </a:cubicBezTo>
                <a:cubicBezTo>
                  <a:pt x="180" y="4882"/>
                  <a:pt x="0" y="4079"/>
                  <a:pt x="0" y="3243"/>
                </a:cubicBezTo>
                <a:cubicBezTo>
                  <a:pt x="0" y="2630"/>
                  <a:pt x="126" y="2072"/>
                  <a:pt x="380" y="1568"/>
                </a:cubicBezTo>
                <a:cubicBezTo>
                  <a:pt x="620" y="1084"/>
                  <a:pt x="950" y="702"/>
                  <a:pt x="1370" y="422"/>
                </a:cubicBezTo>
                <a:cubicBezTo>
                  <a:pt x="1790" y="140"/>
                  <a:pt x="2249" y="0"/>
                  <a:pt x="2749" y="0"/>
                </a:cubicBezTo>
                <a:cubicBezTo>
                  <a:pt x="3182" y="7"/>
                  <a:pt x="3612" y="122"/>
                  <a:pt x="4039" y="346"/>
                </a:cubicBezTo>
                <a:cubicBezTo>
                  <a:pt x="4399" y="533"/>
                  <a:pt x="4719" y="778"/>
                  <a:pt x="4999" y="1081"/>
                </a:cubicBezTo>
                <a:cubicBezTo>
                  <a:pt x="5279" y="778"/>
                  <a:pt x="5599" y="533"/>
                  <a:pt x="5959" y="346"/>
                </a:cubicBezTo>
                <a:cubicBezTo>
                  <a:pt x="6385" y="115"/>
                  <a:pt x="6815" y="0"/>
                  <a:pt x="7249" y="0"/>
                </a:cubicBezTo>
                <a:moveTo>
                  <a:pt x="5469" y="8443"/>
                </a:moveTo>
                <a:cubicBezTo>
                  <a:pt x="5922" y="8133"/>
                  <a:pt x="6325" y="7826"/>
                  <a:pt x="6679" y="7524"/>
                </a:cubicBezTo>
                <a:cubicBezTo>
                  <a:pt x="7438" y="6868"/>
                  <a:pt x="8011" y="6195"/>
                  <a:pt x="8398" y="5503"/>
                </a:cubicBezTo>
                <a:cubicBezTo>
                  <a:pt x="8798" y="4782"/>
                  <a:pt x="8998" y="4032"/>
                  <a:pt x="8998" y="3254"/>
                </a:cubicBezTo>
                <a:cubicBezTo>
                  <a:pt x="8998" y="2836"/>
                  <a:pt x="8921" y="2461"/>
                  <a:pt x="8768" y="2130"/>
                </a:cubicBezTo>
                <a:cubicBezTo>
                  <a:pt x="8614" y="1798"/>
                  <a:pt x="8404" y="1542"/>
                  <a:pt x="8138" y="1362"/>
                </a:cubicBezTo>
                <a:cubicBezTo>
                  <a:pt x="7871" y="1182"/>
                  <a:pt x="7575" y="1088"/>
                  <a:pt x="7249" y="1081"/>
                </a:cubicBezTo>
                <a:cubicBezTo>
                  <a:pt x="6982" y="1081"/>
                  <a:pt x="6712" y="1151"/>
                  <a:pt x="6439" y="1292"/>
                </a:cubicBezTo>
                <a:cubicBezTo>
                  <a:pt x="6165" y="1432"/>
                  <a:pt x="5922" y="1618"/>
                  <a:pt x="5709" y="1849"/>
                </a:cubicBezTo>
                <a:lnTo>
                  <a:pt x="4999" y="2616"/>
                </a:lnTo>
                <a:lnTo>
                  <a:pt x="4289" y="1849"/>
                </a:lnTo>
                <a:cubicBezTo>
                  <a:pt x="4075" y="1618"/>
                  <a:pt x="3832" y="1432"/>
                  <a:pt x="3559" y="1292"/>
                </a:cubicBezTo>
                <a:cubicBezTo>
                  <a:pt x="3285" y="1151"/>
                  <a:pt x="3015" y="1081"/>
                  <a:pt x="2749" y="1081"/>
                </a:cubicBezTo>
                <a:cubicBezTo>
                  <a:pt x="2429" y="1081"/>
                  <a:pt x="2136" y="1174"/>
                  <a:pt x="1870" y="1362"/>
                </a:cubicBezTo>
                <a:cubicBezTo>
                  <a:pt x="1603" y="1549"/>
                  <a:pt x="1391" y="1807"/>
                  <a:pt x="1235" y="2135"/>
                </a:cubicBezTo>
                <a:cubicBezTo>
                  <a:pt x="1078" y="2463"/>
                  <a:pt x="1000" y="2836"/>
                  <a:pt x="1000" y="3254"/>
                </a:cubicBezTo>
                <a:cubicBezTo>
                  <a:pt x="1000" y="4032"/>
                  <a:pt x="1200" y="4782"/>
                  <a:pt x="1600" y="5503"/>
                </a:cubicBezTo>
                <a:cubicBezTo>
                  <a:pt x="1986" y="6195"/>
                  <a:pt x="2559" y="6868"/>
                  <a:pt x="3319" y="7524"/>
                </a:cubicBezTo>
                <a:cubicBezTo>
                  <a:pt x="3672" y="7826"/>
                  <a:pt x="4075" y="8133"/>
                  <a:pt x="4529" y="8443"/>
                </a:cubicBezTo>
                <a:cubicBezTo>
                  <a:pt x="4669" y="8537"/>
                  <a:pt x="4825" y="8638"/>
                  <a:pt x="4999" y="8746"/>
                </a:cubicBezTo>
                <a:cubicBezTo>
                  <a:pt x="5172" y="8638"/>
                  <a:pt x="5329" y="8537"/>
                  <a:pt x="5469" y="8443"/>
                </a:cubicBezTo>
              </a:path>
            </a:pathLst>
          </a:cu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9" name="TextBox 29"/>
          <p:cNvSpPr txBox="true"/>
          <p:nvPr/>
        </p:nvSpPr>
        <p:spPr>
          <a:xfrm flipH="false" flipV="false" rot="0">
            <a:off x="1152237" y="6354068"/>
            <a:ext cx="1034156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300">
                <a:ln/>
                <a:solidFill>
                  <a:srgbClr val="0A1F3D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家人支持</a:t>
            </a:r>
            <a:endParaRPr lang="en-US" sz="1100"/>
          </a:p>
        </p:txBody>
      </p:sp>
      <p:sp>
        <p:nvSpPr>
          <p:cNvPr id="30" name="TextBox 30"/>
          <p:cNvSpPr txBox="true"/>
          <p:nvPr/>
        </p:nvSpPr>
        <p:spPr>
          <a:xfrm flipH="false" flipV="false" rot="0">
            <a:off x="1152237" y="6696968"/>
            <a:ext cx="10341564" cy="16103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特别感谢家人在攻读学位期间的理解、包容与无私奉献，是他们的支持让我能够专注完成学业，克服研究中的困难与挑战。</a:t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blipFill rotWithShape="true">
            <a:blip r:embed="rId2">
              <a:alphaModFix amt="100000"/>
              <a:alphaModFix amt="100000"/>
            </a:blip>
            <a:stretch>
              <a:fillRect b="0" l="0" r="0" t="0"/>
            </a:stretch>
          </a:blip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0A0A0B">
              <a:alpha val="45098"/>
            </a:srgbClr>
          </a:solidFill>
          <a:ln>
            <a:headEnd type="none"/>
            <a:tailEnd type="none"/>
          </a:ln>
        </p:spPr>
      </p:sp>
      <p:sp>
        <p:nvSpPr>
          <p:cNvPr id="4" name="TextBox 4"/>
          <p:cNvSpPr txBox="true"/>
          <p:nvPr/>
        </p:nvSpPr>
        <p:spPr>
          <a:xfrm flipH="false" flipV="false" rot="0">
            <a:off x="1554047" y="2034480"/>
            <a:ext cx="9080858" cy="731491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true" i="false" lang="en-US" strike="noStrike" sz="4800">
                <a:ln/>
                <a:solidFill>
                  <a:srgbClr val="F1F3F5">
                    <a:alpha val="100000"/>
                  </a:srgbClr>
                </a:solidFill>
                <a:latin typeface="Source Han Serif CN"/>
                <a:ea typeface="Source Han Serif CN"/>
                <a:cs typeface="Source Han Serif CN"/>
              </a:rPr>
              <a:t>恳请各位专家批评指正</a:t>
            </a:r>
            <a:endParaRPr lang="en-US" sz="1100"/>
          </a:p>
        </p:txBody>
      </p:sp>
      <p:sp>
        <p:nvSpPr>
          <p:cNvPr id="5" name="TextBox 5"/>
          <p:cNvSpPr txBox="true"/>
          <p:nvPr/>
        </p:nvSpPr>
        <p:spPr>
          <a:xfrm flipH="false" flipV="false" rot="0">
            <a:off x="5513374" y="3223171"/>
            <a:ext cx="1162058" cy="3429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false" i="false" lang="en-US" strike="noStrike" sz="1300">
                <a:ln/>
                <a:solidFill>
                  <a:srgbClr val="F1F3F5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Q &amp; A</a:t>
            </a:r>
            <a:endParaRPr lang="en-US" sz="1100"/>
          </a:p>
        </p:txBody>
      </p:sp>
      <p:sp>
        <p:nvSpPr>
          <p:cNvPr id="6" name="TextBox 6"/>
          <p:cNvSpPr txBox="true"/>
          <p:nvPr/>
        </p:nvSpPr>
        <p:spPr>
          <a:xfrm flipH="false" flipV="false" rot="0">
            <a:off x="5258717" y="3794671"/>
            <a:ext cx="1671368" cy="3429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false" i="false" lang="en-US" strike="noStrike" sz="1300">
                <a:ln/>
                <a:solidFill>
                  <a:srgbClr val="F1F3F5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答辩人：[您的姓名]</a:t>
            </a:r>
            <a:endParaRPr lang="en-US" sz="1100"/>
          </a:p>
        </p:txBody>
      </p:sp>
      <p:sp>
        <p:nvSpPr>
          <p:cNvPr id="7" name="TextBox 7"/>
          <p:cNvSpPr txBox="true"/>
          <p:nvPr/>
        </p:nvSpPr>
        <p:spPr>
          <a:xfrm flipH="false" flipV="false" rot="0">
            <a:off x="5234911" y="4137571"/>
            <a:ext cx="1718982" cy="3429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false" i="false" lang="en-US" strike="noStrike" sz="1300">
                <a:ln/>
                <a:solidFill>
                  <a:srgbClr val="F1F3F5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[学校名称][学院名称]</a:t>
            </a:r>
            <a:endParaRPr lang="en-US" sz="1100"/>
          </a:p>
        </p:txBody>
      </p:sp>
      <p:sp>
        <p:nvSpPr>
          <p:cNvPr id="8" name="TextBox 8"/>
          <p:cNvSpPr txBox="true"/>
          <p:nvPr/>
        </p:nvSpPr>
        <p:spPr>
          <a:xfrm flipH="false" flipV="false" rot="0">
            <a:off x="2578175" y="4480471"/>
            <a:ext cx="7032602" cy="3429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false" i="false" lang="en-US" strike="noStrike" sz="1300">
                <a:ln/>
                <a:solidFill>
                  <a:srgbClr val="F1F3F5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联系方式：[邮箱] / [电话]</a:t>
            </a:r>
            <a:endParaRPr lang="en-US" sz="1100"/>
          </a:p>
        </p:txBody>
      </p:sp>
      <p:pic>
        <p:nvPicPr>
          <p:cNvPr id="99999" name="WatermarkAigc"/>
          <p:cNvPicPr>
            <a:picLocks noChangeAspect="1"/>
          </p:cNvPicPr>
          <p:nvPr/>
        </p:nvPicPr>
        <p:blipFill>
          <a:blip r:embed="rIdWatermark"/>
          <a:stretch>
            <a:fillRect/>
          </a:stretch>
        </p:blipFill>
        <p:spPr>
          <a:xfrm>
            <a:off x="10807700" y="6413500"/>
            <a:ext cx="1193800" cy="254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