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vnd.openxmlformats-officedocument.spreadsheetml.sheet" Extension="xlsx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drawingml.chart+xml" PartName="/ppt/charts/chart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false" embedTrueTypeFonts="false">
  <p:sldMasterIdLst>
    <p:sldMasterId id="2147483648" r:id="rId1"/>
  </p:sldMasterIdLst>
  <p:notesMasterIdLst>
    <p:notesMasterId r:id="rId7"/>
  </p:notesMasterIdLst>
  <p:sldIdLst>
    <p:sldId id="256" r:id="rId6"/>
    <p:sldId id="257" r:id="rId10"/>
    <p:sldId id="258" r:id="rId12"/>
    <p:sldId id="259" r:id="rId14"/>
    <p:sldId id="260" r:id="rId16"/>
    <p:sldId id="261" r:id="rId18"/>
    <p:sldId id="262" r:id="rId20"/>
    <p:sldId id="263" r:id="rId22"/>
    <p:sldId id="264" r:id="rId24"/>
    <p:sldId id="265" r:id="rId26"/>
    <p:sldId id="266" r:id="rId28"/>
    <p:sldId id="267" r:id="rId30"/>
    <p:sldId id="268" r:id="rId32"/>
  </p:sldIdLst>
  <p:sldSz cx="12192000" cy="6858000"/>
  <p:notesSz cx="6858000" cy="9144000"/>
  <p:embeddedFontLst>
    <p:embeddedFont>
      <p:font typeface="FZShuSong-Z01"/>
      <p:regular r:id="rId34"/>
    </p:embeddedFont>
    <p:embeddedFont>
      <p:font typeface="FZYaYiHei GB18030L2 R"/>
      <p:regular r:id="rId35"/>
    </p:embeddedFont>
    <p:embeddedFont>
      <p:font typeface="Open Sans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2.xml" Type="http://schemas.openxmlformats.org/officeDocument/2006/relationships/slide"/><Relationship Id="rId11" Target="notesSlides/notesSlide2.xml" Type="http://schemas.openxmlformats.org/officeDocument/2006/relationships/notesSlide"/><Relationship Id="rId12" Target="slides/slide3.xml" Type="http://schemas.openxmlformats.org/officeDocument/2006/relationships/slide"/><Relationship Id="rId13" Target="notesSlides/notesSlide3.xml" Type="http://schemas.openxmlformats.org/officeDocument/2006/relationships/notesSlide"/><Relationship Id="rId14" Target="slides/slide4.xml" Type="http://schemas.openxmlformats.org/officeDocument/2006/relationships/slide"/><Relationship Id="rId15" Target="notesSlides/notesSlide4.xml" Type="http://schemas.openxmlformats.org/officeDocument/2006/relationships/notesSlide"/><Relationship Id="rId16" Target="slides/slide5.xml" Type="http://schemas.openxmlformats.org/officeDocument/2006/relationships/slide"/><Relationship Id="rId17" Target="notesSlides/notesSlide5.xml" Type="http://schemas.openxmlformats.org/officeDocument/2006/relationships/notesSlide"/><Relationship Id="rId18" Target="slides/slide6.xml" Type="http://schemas.openxmlformats.org/officeDocument/2006/relationships/slide"/><Relationship Id="rId19" Target="notesSlides/notesSlide6.xml" Type="http://schemas.openxmlformats.org/officeDocument/2006/relationships/notesSlide"/><Relationship Id="rId2" Target="presProps.xml" Type="http://schemas.openxmlformats.org/officeDocument/2006/relationships/presProps"/><Relationship Id="rId20" Target="slides/slide7.xml" Type="http://schemas.openxmlformats.org/officeDocument/2006/relationships/slide"/><Relationship Id="rId21" Target="notesSlides/notesSlide7.xml" Type="http://schemas.openxmlformats.org/officeDocument/2006/relationships/notesSlide"/><Relationship Id="rId22" Target="slides/slide8.xml" Type="http://schemas.openxmlformats.org/officeDocument/2006/relationships/slide"/><Relationship Id="rId23" Target="notesSlides/notesSlide8.xml" Type="http://schemas.openxmlformats.org/officeDocument/2006/relationships/notesSlide"/><Relationship Id="rId24" Target="slides/slide9.xml" Type="http://schemas.openxmlformats.org/officeDocument/2006/relationships/slide"/><Relationship Id="rId25" Target="notesSlides/notesSlide9.xml" Type="http://schemas.openxmlformats.org/officeDocument/2006/relationships/notesSlide"/><Relationship Id="rId26" Target="slides/slide10.xml" Type="http://schemas.openxmlformats.org/officeDocument/2006/relationships/slide"/><Relationship Id="rId27" Target="notesSlides/notesSlide10.xml" Type="http://schemas.openxmlformats.org/officeDocument/2006/relationships/notesSlide"/><Relationship Id="rId28" Target="slides/slide11.xml" Type="http://schemas.openxmlformats.org/officeDocument/2006/relationships/slide"/><Relationship Id="rId29" Target="notesSlides/notesSlide11.xml" Type="http://schemas.openxmlformats.org/officeDocument/2006/relationships/notesSlide"/><Relationship Id="rId3" Target="viewProps.xml" Type="http://schemas.openxmlformats.org/officeDocument/2006/relationships/viewProps"/><Relationship Id="rId30" Target="slides/slide12.xml" Type="http://schemas.openxmlformats.org/officeDocument/2006/relationships/slide"/><Relationship Id="rId31" Target="notesSlides/notesSlide12.xml" Type="http://schemas.openxmlformats.org/officeDocument/2006/relationships/notesSlide"/><Relationship Id="rId32" Target="slides/slide13.xml" Type="http://schemas.openxmlformats.org/officeDocument/2006/relationships/slide"/><Relationship Id="rId33" Target="notesSlides/notesSlide13.xml" Type="http://schemas.openxmlformats.org/officeDocument/2006/relationships/notesSlide"/><Relationship Id="rId34" Target="fonts/font1.fntdata" Type="http://schemas.openxmlformats.org/officeDocument/2006/relationships/font"/><Relationship Id="rId35" Target="fonts/font2.fntdata" Type="http://schemas.openxmlformats.org/officeDocument/2006/relationships/font"/><Relationship Id="rId36" Target="fonts/font3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charts/_rels/chart1.xml.rels><?xml version="1.0" encoding="UTF-8" standalone="yes"?><Relationships xmlns="http://schemas.openxmlformats.org/package/2006/relationships"><Relationship Id="rId1" Target="../embeddings/Microsoft_Excel_Worksheet1.xlsx" Type="http://schemas.openxmlformats.org/officeDocument/2006/relationships/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plotArea>
      <c:layout/>
      <c:barChart>
        <c:barDir val="col"/>
        <c:grouping val="clustered"/>
        <c:varyColors val="false"/>
        <c:ser>
          <c:idx val="0"/>
          <c:order val="0"/>
          <c:tx>
            <c:strRef>
              <c:f>Sheet1!$B$1</c:f>
              <c:strCache>
                <c:ptCount val="1"/>
                <c:pt idx="0">
                  <c:v>实验组</c:v>
                </c:pt>
              </c:strCache>
            </c:strRef>
          </c:tx>
          <c:spPr>
            <a:solidFill>
              <a:srgbClr val="5B8CB8">
                <a:alpha val="100000"/>
              </a:srgbClr>
            </a:solidFill>
          </c:spPr>
          <c:invertIfNegative val="false"/>
          <c:dPt>
            <c:idx val="0"/>
            <c:spPr>
              <a:solidFill>
                <a:srgbClr val="5B8CB8">
                  <a:alpha val="100000"/>
                </a:srgbClr>
              </a:solidFill>
            </c:spPr>
          </c:dPt>
          <c:dPt>
            <c:idx val="1"/>
            <c:spPr>
              <a:solidFill>
                <a:srgbClr val="5B8CB8">
                  <a:alpha val="100000"/>
                </a:srgbClr>
              </a:solidFill>
            </c:spPr>
          </c:dPt>
          <c:dPt>
            <c:idx val="2"/>
            <c:spPr>
              <a:solidFill>
                <a:srgbClr val="5B8CB8">
                  <a:alpha val="100000"/>
                </a:srgbClr>
              </a:solidFill>
            </c:spPr>
          </c:dPt>
          <c:dPt>
            <c:idx val="3"/>
            <c:spPr>
              <a:solidFill>
                <a:srgbClr val="5B8CB8">
                  <a:alpha val="100000"/>
                </a:srgbClr>
              </a:solidFill>
            </c:spPr>
          </c:dPt>
          <c:dLbls>
            <c:numFmt formatCode="General" sourceLinked="false"/>
            <c:txPr>
              <a:bodyPr rot="0" anchor="t" anchorCtr="false" wrap="none" lIns="0" rIns="0" tIns="0" bIns="0" vert="horz"/>
              <a:lstStyle/>
              <a:p>
                <a:pPr algn="l">
                  <a:defRPr b="false" i="false" strike="noStrike" sz="700">
                    <a:ln/>
                    <a:solidFill>
                      <a:srgbClr val="5B8CB8">
                        <a:alpha val="100000"/>
                      </a:srgbClr>
                    </a:solidFill>
                    <a:latin typeface="Open Sans, sans-serif"/>
                    <a:ea typeface="Open Sans, sans-serif"/>
                    <a:cs typeface="Open Sans, sans-serif"/>
                  </a:defRPr>
                </a:pPr>
                <a:endParaRPr/>
              </a:p>
            </c:txPr>
            <c:dLblPos val="outEnd"/>
            <c:showLegendKey val="false"/>
            <c:showVal val="true"/>
            <c:showCatName val="false"/>
            <c:showSerName val="false"/>
            <c:showPercent val="false"/>
            <c:showBubbleSize val="false"/>
          </c:dLbls>
          <c:cat>
            <c:strRef>
              <c:f>Sheet1!$A$2:$A$5</c:f>
              <c:strCache>
                <c:ptCount val="4"/>
                <c:pt idx="0">
                  <c:v>核心指标A</c:v>
                </c:pt>
                <c:pt idx="1">
                  <c:v>核心指标B</c:v>
                </c:pt>
                <c:pt idx="2">
                  <c:v>核心指标C</c:v>
                </c:pt>
                <c:pt idx="3">
                  <c:v>核心指标D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4.85</c:v>
                </c:pt>
                <c:pt idx="1">
                  <c:v>4.72</c:v>
                </c:pt>
                <c:pt idx="2">
                  <c:v>4.68</c:v>
                </c:pt>
                <c:pt idx="3">
                  <c:v>4.91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对照组</c:v>
                </c:pt>
              </c:strCache>
            </c:strRef>
          </c:tx>
          <c:spPr>
            <a:solidFill>
              <a:srgbClr val="919AA8">
                <a:alpha val="100000"/>
              </a:srgbClr>
            </a:solidFill>
          </c:spPr>
          <c:invertIfNegative val="false"/>
          <c:dPt>
            <c:idx val="0"/>
            <c:spPr>
              <a:solidFill>
                <a:srgbClr val="919AA8">
                  <a:alpha val="100000"/>
                </a:srgbClr>
              </a:solidFill>
            </c:spPr>
          </c:dPt>
          <c:dPt>
            <c:idx val="1"/>
            <c:spPr>
              <a:solidFill>
                <a:srgbClr val="919AA8">
                  <a:alpha val="100000"/>
                </a:srgbClr>
              </a:solidFill>
            </c:spPr>
          </c:dPt>
          <c:dPt>
            <c:idx val="2"/>
            <c:spPr>
              <a:solidFill>
                <a:srgbClr val="919AA8">
                  <a:alpha val="100000"/>
                </a:srgbClr>
              </a:solidFill>
            </c:spPr>
          </c:dPt>
          <c:dPt>
            <c:idx val="3"/>
            <c:spPr>
              <a:solidFill>
                <a:srgbClr val="919AA8">
                  <a:alpha val="100000"/>
                </a:srgbClr>
              </a:solidFill>
            </c:spPr>
          </c:dPt>
          <c:dLbls>
            <c:numFmt formatCode="General" sourceLinked="false"/>
            <c:txPr>
              <a:bodyPr rot="0" anchor="t" anchorCtr="false" wrap="none" lIns="0" rIns="0" tIns="0" bIns="0" vert="horz"/>
              <a:lstStyle/>
              <a:p>
                <a:pPr algn="l">
                  <a:defRPr b="false" i="false" strike="noStrike" sz="700">
                    <a:ln/>
                    <a:solidFill>
                      <a:srgbClr val="919AA8">
                        <a:alpha val="100000"/>
                      </a:srgbClr>
                    </a:solidFill>
                    <a:latin typeface="Open Sans, sans-serif"/>
                    <a:ea typeface="Open Sans, sans-serif"/>
                    <a:cs typeface="Open Sans, sans-serif"/>
                  </a:defRPr>
                </a:pPr>
                <a:endParaRPr/>
              </a:p>
            </c:txPr>
            <c:dLblPos val="outEnd"/>
            <c:showLegendKey val="false"/>
            <c:showVal val="true"/>
            <c:showCatName val="false"/>
            <c:showSerName val="false"/>
            <c:showPercent val="false"/>
            <c:showBubbleSize val="false"/>
          </c:dLbls>
          <c:cat>
            <c:strRef>
              <c:f>Sheet1!$A$2:$A$5</c:f>
              <c:strCache>
                <c:ptCount val="4"/>
                <c:pt idx="0">
                  <c:v>核心指标A</c:v>
                </c:pt>
                <c:pt idx="1">
                  <c:v>核心指标B</c:v>
                </c:pt>
                <c:pt idx="2">
                  <c:v>核心指标C</c:v>
                </c:pt>
                <c:pt idx="3">
                  <c:v>核心指标D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3.42</c:v>
                </c:pt>
                <c:pt idx="1">
                  <c:v>3.56</c:v>
                </c:pt>
                <c:pt idx="2">
                  <c:v>3.38</c:v>
                </c:pt>
                <c:pt idx="3">
                  <c:v>3.65</c:v>
                </c:pt>
              </c:numCache>
            </c:numRef>
          </c:val>
        </c:ser>
        <c:dLbls>
          <c:numFmt formatCode="General" sourceLinked="false"/>
          <c:txPr>
            <a:bodyPr rot="0" anchor="t" anchorCtr="false" wrap="none" lIns="0" rIns="0" tIns="0" bIns="0" vert="horz"/>
            <a:lstStyle/>
            <a:p>
              <a:pPr algn="l">
                <a:defRPr b="false" i="false" strike="noStrike" sz="700">
                  <a:ln/>
                  <a:solidFill>
                    <a:srgbClr val="5B8CB8">
                      <a:alpha val="100000"/>
                    </a:srgbClr>
                  </a:solidFill>
                  <a:latin typeface="Open Sans, sans-serif"/>
                  <a:ea typeface="Open Sans, sans-serif"/>
                  <a:cs typeface="Open Sans, sans-serif"/>
                </a:defRPr>
              </a:pPr>
              <a:endParaRPr/>
            </a:p>
          </c:txPr>
          <c:dLblPos val="outEnd"/>
          <c:showLegendKey val="false"/>
          <c:showVal val="true"/>
          <c:showCatName val="false"/>
          <c:showSerName val="false"/>
          <c:showPercent val="false"/>
          <c:showBubbleSize val="false"/>
        </c:dLbls>
        <c:gapWidth val="40"/>
        <c:overlap val="-10"/>
        <c:axId val="1"/>
        <c:axId val="1001"/>
      </c:barChart>
      <c:catAx>
        <c:axId val="1"/>
        <c:scaling>
          <c:orientation val="minMax"/>
        </c:scaling>
        <c:delete val="false"/>
        <c:axPos val="b"/>
        <c:majorTickMark val="none"/>
        <c:minorTickMark val="none"/>
        <c:tickLblPos val="nextTo"/>
        <c:spPr>
          <a:ln w="12700">
            <a:solidFill>
              <a:srgbClr val="A6A6A6">
                <a:alpha val="100000"/>
              </a:srgbClr>
            </a:solidFill>
          </a:ln>
        </c:spPr>
        <c:txPr>
          <a:bodyPr rot="0" anchor="t" anchorCtr="false" wrap="none" lIns="0" rIns="0" tIns="0" bIns="0" vert="horz"/>
          <a:p>
            <a:pPr algn="l">
              <a:defRPr b="false" i="false" strike="noStrike" sz="800">
                <a:ln/>
                <a:solidFill>
                  <a:srgbClr val="0A1F3D">
                    <a:alpha val="100000"/>
                  </a:srgbClr>
                </a:solidFill>
                <a:latin typeface="FZYaYiHei GB18030L2 R, sans-serif"/>
                <a:ea typeface="FZYaYiHei GB18030L2 R, sans-serif"/>
                <a:cs typeface="FZYaYiHei GB18030L2 R, sans-serif"/>
              </a:defRPr>
            </a:pPr>
            <a:endParaRPr/>
          </a:p>
        </c:txPr>
        <c:crossAx val="1001"/>
        <c:crosses val="autoZero"/>
        <c:auto val="true"/>
        <c:lblAlgn val="ctr"/>
        <c:lblOffset val="100"/>
        <c:noMultiLvlLbl val="false"/>
      </c:catAx>
      <c:valAx>
        <c:axId val="1001"/>
        <c:scaling>
          <c:orientation val="minMax"/>
          <c:max val="5.0"/>
          <c:min val="0.0"/>
        </c:scaling>
        <c:delete val="false"/>
        <c:axPos val="l"/>
        <c:majorGridlines>
          <c:spPr>
            <a:ln w="12700">
              <a:solidFill>
                <a:srgbClr val="E8EBEF">
                  <a:alpha val="100000"/>
                </a:srgbClr>
              </a:solidFill>
            </a:ln>
          </c:spPr>
        </c:majorGridlines>
        <c:majorTickMark val="none"/>
        <c:minorTickMark val="none"/>
        <c:tickLblPos val="nextTo"/>
        <c:txPr>
          <a:bodyPr rot="0" anchor="t" anchorCtr="false" wrap="none" lIns="0" rIns="0" tIns="0" bIns="0" vert="horz"/>
          <a:p>
            <a:pPr algn="l">
              <a:defRPr b="false" i="false" strike="noStrike" sz="800">
                <a:ln/>
                <a:solidFill>
                  <a:srgbClr val="0A1F3D">
                    <a:alpha val="100000"/>
                  </a:srgbClr>
                </a:solidFill>
                <a:latin typeface="FZYaYiHei GB18030L2 R, sans-serif"/>
                <a:ea typeface="FZYaYiHei GB18030L2 R, sans-serif"/>
                <a:cs typeface="FZYaYiHei GB18030L2 R, sans-serif"/>
              </a:defRPr>
            </a:pPr>
            <a:endParaRPr/>
          </a:p>
        </c:txPr>
        <c:crossAx val="1"/>
        <c:crosses val="autoZero"/>
      </c:valAx>
    </c:plotArea>
    <c:legend>
      <c:legendPos val="b"/>
      <c:overlay val="false"/>
      <c:txPr>
        <a:bodyPr rot="0" anchor="t" anchorCtr="false" wrap="none" lIns="0" rIns="0" tIns="0" bIns="0" vert="horz"/>
        <a:p>
          <a:pPr algn="l">
            <a:defRPr b="false" i="false" strike="noStrike" sz="800">
              <a:ln/>
              <a:solidFill>
                <a:srgbClr val="0A1F3D">
                  <a:alpha val="100000"/>
                </a:srgbClr>
              </a:solidFill>
              <a:latin typeface="Microsoft YaHei"/>
              <a:ea typeface="Microsoft YaHei"/>
              <a:cs typeface="Microsoft YaHei"/>
            </a:defRPr>
          </a:pPr>
          <a:endParaRPr/>
        </a:p>
      </c:txPr>
    </c:legend>
    <c:plotVisOnly val="true"/>
  </c:chart>
  <c:externalData r:id="rId1">
    <c:autoUpdate val="false"/>
  </c:externalData>
</c:chartSpace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各位老师下午好，我是来自清华大学[学院名称]的[您的姓名]，我的博士论文题目是《基于XX理论的XX研究——以XX为例》。接下来我将从研究背景、方法设计、主要发现、理论贡献等几个方面向各位老师汇报我的研究工作，恳请各位老师批评指正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今天的汇报主要分为五个部分：首先介绍研究的背景与意义，说明为什么关注这个问题；第二部分详细阐述研究设计与方法；第三部分展示核心研究发现与数据分析；第四部分讨论理论贡献与创新点；最后总结研究局限并展望未来，同时向各位老师表达谢意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首先来看研究背景。我的研究源于[某学科]领域的一个关键科学问题。从学科发展看，[某领域]正处于转型阶段，但现有理论难以解释[某复杂关系]；从现实需求看，[某行业]面临[具体困境]，传统方法已无法满足发展要求；从理论缺口看，现有文献多聚焦单一维度，忽视了[某交互作用]。因此，本研究基于[某理论]，旨在构建新的分析框架，揭示[某机制]的作用路径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本研究的意义主要体现在三个层面。在理论层面，我突破了传统[某理论]的二元对立框架，建立了[某要素]间的动态关联模型，首次系统论证了[某机制]在[某情境]下的中介作用；在方法层面，开发了基于[某技术]的创新测量工具，信效度指标显著优于现有方法；在实践层面，为[某行业]提供了量化决策支持，研究成果已被纳入[某政策]的制定参考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在研究设计方面，我采用混合研究设计整合定性与定量方法的优势。技术路线遵循文献挖掘、理论建模、数据采集、实证分析、模型修正、验证应用的六步闭环，每个环节都设置了质量控制节点。数据来源于[某数据库/实验平台/田野调查]，经预处理后最终纳入[数量]个有效样本，研究周期共26个月，其中实证分析阶段占比最高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6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研究方法体系包含三个层次。在定性研究方面，我采用半结构化访谈与焦点小组，对[某群体]进行目的性抽样，运用扎根理论进行三级编码，结合Nvivo进行文本分析；在定量研究方面，开发[某量表]并经预测试修正，回收有效问卷[数量]份，信度系数α达到[数值]，采用SPSS/Amos进行描述统计、因子分析与结构方程建模；在混合策略方面，采用探索性序列设计，先质后量再整合，通过数据三角验证和方法论三角验证交叉印证研究发现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7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接下来汇报核心研究发现。首先，某核心变量与某结果呈显著正相关，相关系数r=[数值]，解释了[百分比]%的变异量，是预测该结果的关键前因变量；其次，中介效应检验显示某中介变量发挥部分中介作用，中介效应量为[数值]，Bootstrap检验置信区间不含零，证实了理论假设中的传导机制；第三，某调节变量显著调节该关系的强度，在高水平调节条件下斜率从[数值]增至[数值]；最后，实验组在各指标上均显著优于对照组，且长期追踪显示干预效果具有持续性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8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在机制分析方面，我通过结构方程模型和中介效应检验深入揭示了作用路径。中介效应检验显示核心变量通过特定中介路径产生间接效应，效应量占总效应的[百分比]%，置信区间稳健；调节中介分析进一步揭示，在高水平调节条件下中介效应增强至[数值]，呈现典型的条件性中介特征。在稳健性检验方面，我采用替代指标重新测量、排除极端值、增加控制变量等多种方法，主效应系数波动范围在[百分比]%以内；同时通过工具变量法与倾向得分匹配处理内生性，结果保持稳健，验证了因果推断的可靠性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9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基于以上分析，我得出以下结论：第一，[某核心因素]是预测[某结果]的关键变量，二者通过[某机制]形成动态关联，该关系受[某边界条件]约束；第二，理论贡献在于首次将[某理论A]与[某理论B]整合，构建了多层次分析框架，拓展了经典理论在特定情境下的适用范围；第三，实践启示方面建议[某行业]在[某环节]关注[某关键指标]，采取[某干预策略]，预计可提升绩效指标达[百分比]%；第四，研究也存在一定局限，包括样本来源的局限性、横截面数据对因果推断的限制，以及某测量方法可能存在的偏差，这些将在后续研究中改进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0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本研究的创新点主要体现在三个层面。理论创新方面，我提出了[某理论模型]，突破了传统理论的局限，建立了关键要素间的动态关联机制，相关成果发表于[某期刊]并被引[次数]次；方法创新方面，开发了[某算法/某量表]，解决了[某技术难题]，信效度指标显著优于现有工具，已获软件著作权登记；实证创新方面，首次在[某特定情境]验证理论，发现了[某反直觉现象]，基于大规模样本的发现为[某学术争论]提供了新的决定性证据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基于当前研究的发现与局限，未来我计划从三个维度持续推进。首先是深化研究，采用纵向设计追踪[某发展过程]，引入生理指标与大数据源，揭示核心机制的动态演变规律；其次是拓展边界，开展跨文化比较研究，检验理论模型在不同文化背景与群体中的适用性；第三是技术转化，基于研究发现开发智能系统与评估工具，在关键行业开展大规模应用试点。此外，我还计划与神经科学、计算机科学等学科团队合作，采用前沿技术从新视角重新审视[某经典问题]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最后，我要向所有给予我帮助的人士表达最诚挚的谢意。衷心感谢导师[姓名]教授在选题构思、研究设计、论文撰写各环节的悉心指导与严格要求，您的学术品格将使我终身受益；感谢[某实验室]的[某老师、同学]在数据采集、技术实现、讨论修改过程中的宝贵建议与热心帮助；感谢[某基金委]项目（编号：[某编号]）的经费支持，以及[某调查对象/某合作机构]的配合参与；特别感谢我的家人在攻读学位期间的理解、包容与无私奉献，是你们的支持让我能够专注完成学业。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notesSlides/notesSlide1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以上就是我的博士论文答辩汇报，恳请各位老师批评指正！非常感谢各位老师在百忙之中参加我的答辩，我将认真听取各位老师的宝贵意见，进一步完善我的研究。谢谢大家！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default-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1.pn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charts/chart1.xml" Type="http://schemas.openxmlformats.org/officeDocument/2006/relationships/char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2.png" Type="http://schemas.openxmlformats.org/officeDocument/2006/relationships/image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3.png" Type="http://schemas.openxmlformats.org/officeDocument/2006/relationships/image"/><Relationship Id="rId3" Target="../notesSlides/notesSlide13.xml" Type="http://schemas.openxmlformats.org/officeDocument/2006/relationships/notesSlide"/><Relationship Id="rIdWatermark" Target="../media/watermark_aigc.png" Type="http://schemas.openxmlformats.org/officeDocument/2006/relationships/imag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blipFill rotWithShape="true">
            <a:blip r:embed="rId2">
              <a:alphaModFix amt="100000"/>
              <a:alphaModFix amt="100000"/>
            </a:blip>
            <a:stretch>
              <a:fillRect b="0" l="0" r="0" t="0"/>
            </a:stretch>
          </a:blip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0A0A0B">
              <a:alpha val="6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true"/>
          <p:nvPr/>
        </p:nvSpPr>
        <p:spPr>
          <a:xfrm flipH="false" flipV="false" rot="0">
            <a:off x="1389930" y="1611213"/>
            <a:ext cx="9409091" cy="164574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5400">
                <a:ln/>
                <a:solidFill>
                  <a:srgbClr val="F1F3F5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基于XX理论的XX研究</a:t>
            </a:r>
            <a:endParaRPr lang="en-US" sz="1100"/>
          </a:p>
          <a:p>
            <a:pPr algn="ctr"/>
            <a:r>
              <a:rPr b="true" i="false" strike="noStrike" sz="5400">
                <a:ln/>
                <a:solidFill>
                  <a:srgbClr val="F1F3F5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——以XX为例</a:t>
            </a:r>
            <a:endParaRPr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397590" y="3561754"/>
            <a:ext cx="3393623" cy="4000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21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博士学位论文答辩</a:t>
            </a:r>
            <a:endParaRPr lang="en-US" sz="1100"/>
          </a:p>
        </p:txBody>
      </p:sp>
      <p:sp>
        <p:nvSpPr>
          <p:cNvPr id="6" name="TextBox 6"/>
          <p:cNvSpPr txBox="true"/>
          <p:nvPr/>
        </p:nvSpPr>
        <p:spPr>
          <a:xfrm flipH="false" flipV="false" rot="0">
            <a:off x="4011700" y="4266604"/>
            <a:ext cx="4165402" cy="307628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12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答辩人：[您的姓名] ｜ 指导教师：[导师姓名] 教授</a:t>
            </a:r>
            <a:endParaRPr lang="en-US" sz="1100"/>
          </a:p>
        </p:txBody>
      </p:sp>
      <p:sp>
        <p:nvSpPr>
          <p:cNvPr id="7" name="TextBox 7"/>
          <p:cNvSpPr txBox="true"/>
          <p:nvPr/>
        </p:nvSpPr>
        <p:spPr>
          <a:xfrm flipH="false" flipV="false" rot="0">
            <a:off x="1910326" y="4593283"/>
            <a:ext cx="8368299" cy="307628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12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学科专业：[具体学科名称] ｜ 培养单位：清华大学[学院名称]</a:t>
            </a:r>
            <a:endParaRPr lang="en-US" sz="1100"/>
          </a:p>
        </p:txBody>
      </p:sp>
      <p:sp>
        <p:nvSpPr>
          <p:cNvPr id="8" name="TextBox 8"/>
          <p:cNvSpPr txBox="true"/>
          <p:nvPr/>
        </p:nvSpPr>
        <p:spPr>
          <a:xfrm flipH="false" flipV="false" rot="0">
            <a:off x="4552705" y="4919960"/>
            <a:ext cx="3083394" cy="307628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12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答辩日期：202X年X月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2710904"/>
            <a:ext cx="4507323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Contents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3082379"/>
            <a:ext cx="4507323" cy="590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42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汇报提纲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3954809"/>
            <a:ext cx="405648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7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博士学位论文答辩核心框架与逻辑脉络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5421494" y="1517600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TextBox 7"/>
          <p:cNvSpPr txBox="true"/>
          <p:nvPr/>
        </p:nvSpPr>
        <p:spPr>
          <a:xfrm flipH="false" flipV="false" rot="0">
            <a:off x="5421494" y="1155650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8" name="TextBox 8"/>
          <p:cNvSpPr txBox="true"/>
          <p:nvPr/>
        </p:nvSpPr>
        <p:spPr>
          <a:xfrm flipH="false" flipV="false" rot="0">
            <a:off x="5840490" y="1088975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研究背景与意义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 flipH="false" flipV="false" rot="0">
            <a:off x="5421494" y="2587526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TextBox 10"/>
          <p:cNvSpPr txBox="true"/>
          <p:nvPr/>
        </p:nvSpPr>
        <p:spPr>
          <a:xfrm flipH="false" flipV="false" rot="0">
            <a:off x="5421494" y="2225576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1" name="TextBox 11"/>
          <p:cNvSpPr txBox="true"/>
          <p:nvPr/>
        </p:nvSpPr>
        <p:spPr>
          <a:xfrm flipH="false" flipV="false" rot="0">
            <a:off x="5840490" y="2158901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研究设计与方法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 flipH="false" flipV="false" rot="0">
            <a:off x="5421494" y="3657600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5421494" y="3295650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</a:t>
            </a:r>
            <a:endParaRPr lang="en-US" sz="1100"/>
          </a:p>
        </p:txBody>
      </p:sp>
      <p:sp>
        <p:nvSpPr>
          <p:cNvPr id="14" name="TextBox 14"/>
          <p:cNvSpPr txBox="true"/>
          <p:nvPr/>
        </p:nvSpPr>
        <p:spPr>
          <a:xfrm flipH="false" flipV="false" rot="0">
            <a:off x="5840490" y="3228975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研究发现与验证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 flipH="false" flipV="false" rot="0">
            <a:off x="5421494" y="4727525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5421494" y="4365575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04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5840490" y="4298900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结论与讨论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5421494" y="5797451"/>
            <a:ext cx="6310222" cy="9525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TextBox 19"/>
          <p:cNvSpPr txBox="true"/>
          <p:nvPr/>
        </p:nvSpPr>
        <p:spPr>
          <a:xfrm flipH="false" flipV="false" rot="0">
            <a:off x="5421494" y="5435501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4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05</a:t>
            </a:r>
            <a:endParaRPr lang="en-US" sz="1100"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5840490" y="5368826"/>
            <a:ext cx="5891228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致谢与展望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BACKGROUND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905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研究背景与问题提出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514475"/>
            <a:ext cx="11731866" cy="4819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3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本研究针对[某学科]领域在[某关键问题]上的理论空白与现实痛点，响应[某国家战略/行业需求]，通过构建跨学科整合分析框架，旨在揭示[某机制]的内</a:t>
            </a:r>
            <a:endParaRPr lang="en-US" sz="1100"/>
          </a:p>
          <a:p>
            <a:pPr algn="l"/>
            <a:r>
              <a:rPr b="false" i="false" strike="noStrike" sz="13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在规律，为[某实践领域]的科学决策与政策制定提供理论依据与实证支撑。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354461"/>
            <a:ext cx="11274781" cy="56763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354461"/>
            <a:ext cx="9522" cy="567630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true"/>
          <p:nvPr/>
        </p:nvSpPr>
        <p:spPr>
          <a:xfrm flipH="false" flipV="false" rot="0">
            <a:off x="676106" y="2535436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9" name="TextBox 9"/>
          <p:cNvSpPr txBox="true"/>
          <p:nvPr/>
        </p:nvSpPr>
        <p:spPr>
          <a:xfrm flipH="false" flipV="false" rot="0">
            <a:off x="1095101" y="2554486"/>
            <a:ext cx="1043679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学科背景：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当前[某领域]正处于[某转型阶段]，[某现象]日益凸显，但现有理论难以解释[某复杂关系]，亟需引入新的理论视角进行分析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 flipH="false" flipV="false" rot="0">
            <a:off x="457086" y="3513981"/>
            <a:ext cx="11274781" cy="56763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 flipH="false" flipV="false" rot="0">
            <a:off x="457086" y="3513981"/>
            <a:ext cx="9522" cy="567630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TextBox 12"/>
          <p:cNvSpPr txBox="true"/>
          <p:nvPr/>
        </p:nvSpPr>
        <p:spPr>
          <a:xfrm flipH="false" flipV="false" rot="0">
            <a:off x="676106" y="3694956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3" name="TextBox 13"/>
          <p:cNvSpPr txBox="true"/>
          <p:nvPr/>
        </p:nvSpPr>
        <p:spPr>
          <a:xfrm flipH="false" flipV="false" rot="0">
            <a:off x="1095101" y="3714006"/>
            <a:ext cx="1043679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现实需求：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[某行业/政策领域]面临[某具体困境，如效率瓶颈、公平缺失或可持续发展压力]，实践经验表明传统[某方法]已无法满足[某发展要求]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457086" y="4673650"/>
            <a:ext cx="11274781" cy="56763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457086" y="4673650"/>
            <a:ext cx="9522" cy="567630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676106" y="4854625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1095101" y="4873675"/>
            <a:ext cx="1043679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理论缺口：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现有文献多聚焦[某单一维度]，忽视了[某交互作用或动态过程]，缺乏[某方法论]在[某情境]下的系统验证与跨文化比较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457086" y="5833170"/>
            <a:ext cx="11274781" cy="56763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 flipH="false" flipV="false" rot="0">
            <a:off x="457086" y="5833170"/>
            <a:ext cx="9522" cy="567630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TextBox 20"/>
          <p:cNvSpPr txBox="true"/>
          <p:nvPr/>
        </p:nvSpPr>
        <p:spPr>
          <a:xfrm flipH="false" flipV="false" rot="0">
            <a:off x="676106" y="6014145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04</a:t>
            </a:r>
            <a:endParaRPr lang="en-US" sz="1100"/>
          </a:p>
        </p:txBody>
      </p:sp>
      <p:sp>
        <p:nvSpPr>
          <p:cNvPr id="21" name="TextBox 21"/>
          <p:cNvSpPr txBox="true"/>
          <p:nvPr/>
        </p:nvSpPr>
        <p:spPr>
          <a:xfrm flipH="false" flipV="false" rot="0">
            <a:off x="1095101" y="6033195"/>
            <a:ext cx="1043679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研究目标：</a:t>
            </a:r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基于[某基础理论]构建[某分析框架]，通过[某研究设计]揭示[某机制]的作用路径，建立[某模型或工具]以支撑[某实践决策]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SIGNIFICANCE &amp; INNOVATION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62000"/>
            <a:ext cx="11274781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研究意义与创新价值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482030"/>
            <a:ext cx="958347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3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本研究构建从理论创新到方法突破再到应用验证的完整学术闭环，实现基础研究与实际应用的有机统一。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023021"/>
            <a:ext cx="3580505" cy="437777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023021"/>
            <a:ext cx="3580505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true"/>
          <p:nvPr/>
        </p:nvSpPr>
        <p:spPr>
          <a:xfrm flipH="false" flipV="false" rot="0">
            <a:off x="695151" y="2337346"/>
            <a:ext cx="3104374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 / 理论意义</a:t>
            </a:r>
            <a:endParaRPr lang="en-US" sz="1100"/>
          </a:p>
        </p:txBody>
      </p:sp>
      <p:sp>
        <p:nvSpPr>
          <p:cNvPr id="9" name="TextBox 9"/>
          <p:cNvSpPr txBox="true"/>
          <p:nvPr/>
        </p:nvSpPr>
        <p:spPr>
          <a:xfrm flipH="false" flipV="false" rot="0">
            <a:off x="695151" y="2704059"/>
            <a:ext cx="3342439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突破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传统理论的二元对立框架，建立要素间的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动态关联模型，丰富学科理论体系与解释边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界。</a:t>
            </a:r>
            <a:endParaRPr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695151" y="3671440"/>
            <a:ext cx="3342439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首次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系统论证机制在特定情境下的中介作用，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为跨文化、跨群体比较研究奠定理论基础。</a:t>
            </a:r>
            <a:endParaRPr/>
          </a:p>
        </p:txBody>
      </p:sp>
      <p:sp>
        <p:nvSpPr>
          <p:cNvPr id="11" name="AutoShape 11"/>
          <p:cNvSpPr/>
          <p:nvPr/>
        </p:nvSpPr>
        <p:spPr>
          <a:xfrm flipH="false" flipV="false" rot="0">
            <a:off x="4304223" y="2023021"/>
            <a:ext cx="3580505" cy="437777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 flipH="false" flipV="false" rot="0">
            <a:off x="4304223" y="2023021"/>
            <a:ext cx="3580505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4542290" y="2337346"/>
            <a:ext cx="3104374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 / 方法意义</a:t>
            </a:r>
            <a:endParaRPr lang="en-US" sz="1100"/>
          </a:p>
        </p:txBody>
      </p:sp>
      <p:sp>
        <p:nvSpPr>
          <p:cNvPr id="14" name="TextBox 14"/>
          <p:cNvSpPr txBox="true"/>
          <p:nvPr/>
        </p:nvSpPr>
        <p:spPr>
          <a:xfrm flipH="false" flipV="false" rot="0">
            <a:off x="4542290" y="2704059"/>
            <a:ext cx="3342439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开发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基于新技术的创新方法，较传统方法在精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度指标上显著提升，有效降低测量误差与系统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偏差。</a:t>
            </a:r>
            <a:endParaRPr/>
          </a:p>
        </p:txBody>
      </p:sp>
      <p:sp>
        <p:nvSpPr>
          <p:cNvPr id="15" name="TextBox 15"/>
          <p:cNvSpPr txBox="true"/>
          <p:nvPr/>
        </p:nvSpPr>
        <p:spPr>
          <a:xfrm flipH="false" flipV="false" rot="0">
            <a:off x="4542290" y="3671440"/>
            <a:ext cx="3342439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建立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标准化数据库与数据集，为同领域后续研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究提供可复用的基础数据资源与方法论参考。</a:t>
            </a:r>
            <a:endParaRPr/>
          </a:p>
        </p:txBody>
      </p:sp>
      <p:sp>
        <p:nvSpPr>
          <p:cNvPr id="16" name="AutoShape 16"/>
          <p:cNvSpPr/>
          <p:nvPr/>
        </p:nvSpPr>
        <p:spPr>
          <a:xfrm flipH="false" flipV="false" rot="0">
            <a:off x="8151362" y="2023021"/>
            <a:ext cx="3580505" cy="437777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 flipH="false" flipV="false" rot="0">
            <a:off x="8151362" y="2023021"/>
            <a:ext cx="3580505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8" name="TextBox 18"/>
          <p:cNvSpPr txBox="true"/>
          <p:nvPr/>
        </p:nvSpPr>
        <p:spPr>
          <a:xfrm flipH="false" flipV="false" rot="0">
            <a:off x="8389427" y="2337346"/>
            <a:ext cx="3104374" cy="1428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 / 实践意义</a:t>
            </a:r>
            <a:endParaRPr lang="en-US" sz="1100"/>
          </a:p>
        </p:txBody>
      </p:sp>
      <p:sp>
        <p:nvSpPr>
          <p:cNvPr id="19" name="TextBox 19"/>
          <p:cNvSpPr txBox="true"/>
          <p:nvPr/>
        </p:nvSpPr>
        <p:spPr>
          <a:xfrm flipH="false" flipV="false" rot="0">
            <a:off x="8389427" y="2704059"/>
            <a:ext cx="3342439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提供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行业关键环节优化的量化决策工具，已在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重点企业试点应用并验证有效性。</a:t>
            </a:r>
            <a:endParaRPr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8389427" y="3412480"/>
            <a:ext cx="3342439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纳入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政策与标准制定参考，对推动领域规范化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发展具有重要指导价值。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Design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研究设计与技术路线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352550"/>
            <a:ext cx="1127478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3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本研究采用混合研究设计整合定量与定性方法优势，通过四阶段递进式技术路线，确保研究结论的科学性、普适性与可复制性。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1817341"/>
            <a:ext cx="5542164" cy="2196405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1817341"/>
            <a:ext cx="5542164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674023" y="2122141"/>
            <a:ext cx="190452" cy="190500"/>
          </a:xfrm>
          <a:custGeom>
            <a:rect b="b" l="l" r="r" t="t"/>
            <a:pathLst>
              <a:path h="10000" w="9998">
                <a:moveTo>
                  <a:pt x="2564" y="0"/>
                </a:moveTo>
                <a:lnTo>
                  <a:pt x="7495" y="0"/>
                </a:lnTo>
                <a:lnTo>
                  <a:pt x="7495" y="1000"/>
                </a:lnTo>
                <a:lnTo>
                  <a:pt x="6879" y="1000"/>
                </a:lnTo>
                <a:lnTo>
                  <a:pt x="6879" y="2620"/>
                </a:lnTo>
                <a:cubicBezTo>
                  <a:pt x="6879" y="3206"/>
                  <a:pt x="7031" y="3766"/>
                  <a:pt x="7335" y="4300"/>
                </a:cubicBezTo>
                <a:lnTo>
                  <a:pt x="9973" y="8940"/>
                </a:lnTo>
                <a:cubicBezTo>
                  <a:pt x="10080" y="9126"/>
                  <a:pt x="10088" y="9316"/>
                  <a:pt x="9998" y="9510"/>
                </a:cubicBezTo>
                <a:cubicBezTo>
                  <a:pt x="9907" y="9703"/>
                  <a:pt x="9747" y="9843"/>
                  <a:pt x="9517" y="9930"/>
                </a:cubicBezTo>
                <a:cubicBezTo>
                  <a:pt x="9393" y="9976"/>
                  <a:pt x="9266" y="10000"/>
                  <a:pt x="9135" y="10000"/>
                </a:cubicBezTo>
                <a:lnTo>
                  <a:pt x="925" y="10000"/>
                </a:lnTo>
                <a:cubicBezTo>
                  <a:pt x="669" y="10000"/>
                  <a:pt x="451" y="9926"/>
                  <a:pt x="271" y="9780"/>
                </a:cubicBezTo>
                <a:cubicBezTo>
                  <a:pt x="90" y="9633"/>
                  <a:pt x="0" y="9456"/>
                  <a:pt x="0" y="9250"/>
                </a:cubicBezTo>
                <a:cubicBezTo>
                  <a:pt x="0" y="9143"/>
                  <a:pt x="28" y="9040"/>
                  <a:pt x="86" y="8940"/>
                </a:cubicBezTo>
                <a:lnTo>
                  <a:pt x="2724" y="4300"/>
                </a:lnTo>
                <a:cubicBezTo>
                  <a:pt x="3028" y="3766"/>
                  <a:pt x="3181" y="3206"/>
                  <a:pt x="3181" y="2620"/>
                </a:cubicBezTo>
                <a:lnTo>
                  <a:pt x="3181" y="1000"/>
                </a:lnTo>
                <a:lnTo>
                  <a:pt x="2564" y="1000"/>
                </a:lnTo>
                <a:lnTo>
                  <a:pt x="2564" y="0"/>
                </a:lnTo>
                <a:moveTo>
                  <a:pt x="5880" y="4000"/>
                </a:moveTo>
                <a:lnTo>
                  <a:pt x="4179" y="4000"/>
                </a:lnTo>
                <a:cubicBezTo>
                  <a:pt x="4113" y="4180"/>
                  <a:pt x="4035" y="4360"/>
                  <a:pt x="3945" y="4540"/>
                </a:cubicBezTo>
                <a:lnTo>
                  <a:pt x="3846" y="4720"/>
                </a:lnTo>
                <a:lnTo>
                  <a:pt x="1405" y="9000"/>
                </a:lnTo>
                <a:lnTo>
                  <a:pt x="8654" y="9000"/>
                </a:lnTo>
                <a:lnTo>
                  <a:pt x="6213" y="4720"/>
                </a:lnTo>
                <a:cubicBezTo>
                  <a:pt x="6081" y="4486"/>
                  <a:pt x="5970" y="4246"/>
                  <a:pt x="5880" y="4000"/>
                </a:cubicBezTo>
                <a:moveTo>
                  <a:pt x="4413" y="1000"/>
                </a:moveTo>
                <a:lnTo>
                  <a:pt x="4413" y="2620"/>
                </a:lnTo>
                <a:cubicBezTo>
                  <a:pt x="4413" y="2746"/>
                  <a:pt x="4409" y="2873"/>
                  <a:pt x="4401" y="3000"/>
                </a:cubicBezTo>
                <a:lnTo>
                  <a:pt x="5659" y="3000"/>
                </a:lnTo>
                <a:lnTo>
                  <a:pt x="5646" y="2820"/>
                </a:lnTo>
                <a:lnTo>
                  <a:pt x="5646" y="2620"/>
                </a:lnTo>
                <a:lnTo>
                  <a:pt x="5646" y="10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957618" y="2112616"/>
            <a:ext cx="80942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研究设计</a:t>
            </a:r>
            <a:endParaRPr lang="en-US" sz="1100"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695151" y="2522191"/>
            <a:ext cx="5304099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采用准实验设计/案例研究/调查研究，设置实验组与对照组或时间序列/横截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面数据，控制混杂变量以确保内部效度与外部效度。</a:t>
            </a:r>
            <a:endParaRPr/>
          </a:p>
        </p:txBody>
      </p:sp>
      <p:sp>
        <p:nvSpPr>
          <p:cNvPr id="11" name="AutoShape 11"/>
          <p:cNvSpPr/>
          <p:nvPr/>
        </p:nvSpPr>
        <p:spPr>
          <a:xfrm flipH="false" flipV="false" rot="0">
            <a:off x="6189702" y="1817341"/>
            <a:ext cx="5542164" cy="2196405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 flipH="false" flipV="false" rot="0">
            <a:off x="6189702" y="1817341"/>
            <a:ext cx="5542164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6542039" y="2093566"/>
            <a:ext cx="80942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技术路线</a:t>
            </a:r>
            <a:endParaRPr lang="en-US" sz="1100"/>
          </a:p>
        </p:txBody>
      </p:sp>
      <p:sp>
        <p:nvSpPr>
          <p:cNvPr id="14" name="TextBox 14"/>
          <p:cNvSpPr txBox="true"/>
          <p:nvPr/>
        </p:nvSpPr>
        <p:spPr>
          <a:xfrm flipH="false" flipV="false" rot="0">
            <a:off x="6427767" y="2484091"/>
            <a:ext cx="5304099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遵循"文献挖掘→理论建模→数据采集→实证分析→模型修正→验证应用"六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步闭环，每个环节设置明确的质量控制节点与审查标准。</a:t>
            </a:r>
            <a:endParaRPr/>
          </a:p>
        </p:txBody>
      </p:sp>
      <p:sp>
        <p:nvSpPr>
          <p:cNvPr id="15" name="AutoShape 15"/>
          <p:cNvSpPr/>
          <p:nvPr/>
        </p:nvSpPr>
        <p:spPr>
          <a:xfrm flipH="false" flipV="false" rot="0">
            <a:off x="457086" y="4204246"/>
            <a:ext cx="5542164" cy="219655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 flipH="false" flipV="false" rot="0">
            <a:off x="457086" y="4204246"/>
            <a:ext cx="5542164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 flipH="false" flipV="false" rot="0">
            <a:off x="674023" y="4509046"/>
            <a:ext cx="190452" cy="190500"/>
          </a:xfrm>
          <a:custGeom>
            <a:rect b="b" l="l" r="r" t="t"/>
            <a:pathLst>
              <a:path h="10000" w="9998">
                <a:moveTo>
                  <a:pt x="1111" y="3853"/>
                </a:moveTo>
                <a:lnTo>
                  <a:pt x="1111" y="5000"/>
                </a:lnTo>
                <a:cubicBezTo>
                  <a:pt x="1111" y="5091"/>
                  <a:pt x="1177" y="5200"/>
                  <a:pt x="1311" y="5326"/>
                </a:cubicBezTo>
                <a:cubicBezTo>
                  <a:pt x="1466" y="5466"/>
                  <a:pt x="1684" y="5603"/>
                  <a:pt x="1966" y="5737"/>
                </a:cubicBezTo>
                <a:cubicBezTo>
                  <a:pt x="2351" y="5919"/>
                  <a:pt x="2807" y="6061"/>
                  <a:pt x="3333" y="6163"/>
                </a:cubicBezTo>
                <a:cubicBezTo>
                  <a:pt x="3858" y="6265"/>
                  <a:pt x="4413" y="6316"/>
                  <a:pt x="4999" y="6316"/>
                </a:cubicBezTo>
                <a:cubicBezTo>
                  <a:pt x="5584" y="6316"/>
                  <a:pt x="6139" y="6265"/>
                  <a:pt x="6665" y="6163"/>
                </a:cubicBezTo>
                <a:cubicBezTo>
                  <a:pt x="7191" y="6061"/>
                  <a:pt x="7646" y="5919"/>
                  <a:pt x="8032" y="5737"/>
                </a:cubicBezTo>
                <a:cubicBezTo>
                  <a:pt x="8313" y="5603"/>
                  <a:pt x="8531" y="5466"/>
                  <a:pt x="8687" y="5326"/>
                </a:cubicBezTo>
                <a:cubicBezTo>
                  <a:pt x="8820" y="5200"/>
                  <a:pt x="8887" y="5091"/>
                  <a:pt x="8887" y="5000"/>
                </a:cubicBezTo>
                <a:lnTo>
                  <a:pt x="8887" y="3853"/>
                </a:lnTo>
                <a:cubicBezTo>
                  <a:pt x="8420" y="4126"/>
                  <a:pt x="7853" y="4340"/>
                  <a:pt x="7187" y="4495"/>
                </a:cubicBezTo>
                <a:cubicBezTo>
                  <a:pt x="6498" y="4656"/>
                  <a:pt x="5769" y="4737"/>
                  <a:pt x="4999" y="4737"/>
                </a:cubicBezTo>
                <a:cubicBezTo>
                  <a:pt x="4229" y="4737"/>
                  <a:pt x="3499" y="4656"/>
                  <a:pt x="2811" y="4495"/>
                </a:cubicBezTo>
                <a:cubicBezTo>
                  <a:pt x="2144" y="4340"/>
                  <a:pt x="1577" y="4126"/>
                  <a:pt x="1111" y="3853"/>
                </a:cubicBezTo>
                <a:moveTo>
                  <a:pt x="8887" y="7632"/>
                </a:moveTo>
                <a:lnTo>
                  <a:pt x="8887" y="6484"/>
                </a:lnTo>
                <a:cubicBezTo>
                  <a:pt x="8420" y="6758"/>
                  <a:pt x="7853" y="6972"/>
                  <a:pt x="7187" y="7126"/>
                </a:cubicBezTo>
                <a:cubicBezTo>
                  <a:pt x="6498" y="7287"/>
                  <a:pt x="5769" y="7368"/>
                  <a:pt x="4999" y="7368"/>
                </a:cubicBezTo>
                <a:cubicBezTo>
                  <a:pt x="4229" y="7368"/>
                  <a:pt x="3499" y="7287"/>
                  <a:pt x="2811" y="7126"/>
                </a:cubicBezTo>
                <a:cubicBezTo>
                  <a:pt x="2144" y="6972"/>
                  <a:pt x="1577" y="6758"/>
                  <a:pt x="1111" y="6484"/>
                </a:cubicBezTo>
                <a:lnTo>
                  <a:pt x="1111" y="7632"/>
                </a:lnTo>
                <a:cubicBezTo>
                  <a:pt x="1111" y="7722"/>
                  <a:pt x="1177" y="7831"/>
                  <a:pt x="1311" y="7958"/>
                </a:cubicBezTo>
                <a:cubicBezTo>
                  <a:pt x="1466" y="8098"/>
                  <a:pt x="1684" y="8234"/>
                  <a:pt x="1966" y="8368"/>
                </a:cubicBezTo>
                <a:cubicBezTo>
                  <a:pt x="2351" y="8550"/>
                  <a:pt x="2807" y="8693"/>
                  <a:pt x="3333" y="8795"/>
                </a:cubicBezTo>
                <a:cubicBezTo>
                  <a:pt x="3858" y="8896"/>
                  <a:pt x="4413" y="8947"/>
                  <a:pt x="4999" y="8947"/>
                </a:cubicBezTo>
                <a:cubicBezTo>
                  <a:pt x="5584" y="8947"/>
                  <a:pt x="6139" y="8896"/>
                  <a:pt x="6665" y="8795"/>
                </a:cubicBezTo>
                <a:cubicBezTo>
                  <a:pt x="7191" y="8693"/>
                  <a:pt x="7646" y="8550"/>
                  <a:pt x="8032" y="8368"/>
                </a:cubicBezTo>
                <a:cubicBezTo>
                  <a:pt x="8313" y="8234"/>
                  <a:pt x="8531" y="8098"/>
                  <a:pt x="8687" y="7958"/>
                </a:cubicBezTo>
                <a:cubicBezTo>
                  <a:pt x="8820" y="7831"/>
                  <a:pt x="8887" y="7722"/>
                  <a:pt x="8887" y="7632"/>
                </a:cubicBezTo>
                <a:moveTo>
                  <a:pt x="0" y="7632"/>
                </a:moveTo>
                <a:lnTo>
                  <a:pt x="0" y="2368"/>
                </a:lnTo>
                <a:cubicBezTo>
                  <a:pt x="0" y="1940"/>
                  <a:pt x="226" y="1540"/>
                  <a:pt x="678" y="1168"/>
                </a:cubicBezTo>
                <a:cubicBezTo>
                  <a:pt x="1122" y="817"/>
                  <a:pt x="1721" y="536"/>
                  <a:pt x="2477" y="326"/>
                </a:cubicBezTo>
                <a:cubicBezTo>
                  <a:pt x="3255" y="108"/>
                  <a:pt x="4095" y="0"/>
                  <a:pt x="4999" y="0"/>
                </a:cubicBezTo>
                <a:cubicBezTo>
                  <a:pt x="5902" y="0"/>
                  <a:pt x="6743" y="108"/>
                  <a:pt x="7521" y="326"/>
                </a:cubicBezTo>
                <a:cubicBezTo>
                  <a:pt x="8276" y="536"/>
                  <a:pt x="8876" y="817"/>
                  <a:pt x="9320" y="1168"/>
                </a:cubicBezTo>
                <a:cubicBezTo>
                  <a:pt x="9772" y="1540"/>
                  <a:pt x="9998" y="1940"/>
                  <a:pt x="9998" y="2368"/>
                </a:cubicBezTo>
                <a:lnTo>
                  <a:pt x="9998" y="7632"/>
                </a:lnTo>
                <a:cubicBezTo>
                  <a:pt x="9998" y="8060"/>
                  <a:pt x="9772" y="8460"/>
                  <a:pt x="9320" y="8832"/>
                </a:cubicBezTo>
                <a:cubicBezTo>
                  <a:pt x="8876" y="9182"/>
                  <a:pt x="8276" y="9463"/>
                  <a:pt x="7521" y="9674"/>
                </a:cubicBezTo>
                <a:cubicBezTo>
                  <a:pt x="6743" y="9891"/>
                  <a:pt x="5902" y="10000"/>
                  <a:pt x="4999" y="10000"/>
                </a:cubicBezTo>
                <a:cubicBezTo>
                  <a:pt x="4095" y="10000"/>
                  <a:pt x="3255" y="9891"/>
                  <a:pt x="2477" y="9674"/>
                </a:cubicBezTo>
                <a:cubicBezTo>
                  <a:pt x="1721" y="9463"/>
                  <a:pt x="1122" y="9182"/>
                  <a:pt x="678" y="8832"/>
                </a:cubicBezTo>
                <a:cubicBezTo>
                  <a:pt x="226" y="8460"/>
                  <a:pt x="0" y="8060"/>
                  <a:pt x="0" y="7632"/>
                </a:cubicBezTo>
                <a:moveTo>
                  <a:pt x="4999" y="3684"/>
                </a:moveTo>
                <a:cubicBezTo>
                  <a:pt x="5584" y="3684"/>
                  <a:pt x="6139" y="3633"/>
                  <a:pt x="6665" y="3532"/>
                </a:cubicBezTo>
                <a:cubicBezTo>
                  <a:pt x="7191" y="3430"/>
                  <a:pt x="7646" y="3287"/>
                  <a:pt x="8032" y="3105"/>
                </a:cubicBezTo>
                <a:cubicBezTo>
                  <a:pt x="8313" y="2971"/>
                  <a:pt x="8531" y="2835"/>
                  <a:pt x="8687" y="2695"/>
                </a:cubicBezTo>
                <a:cubicBezTo>
                  <a:pt x="8820" y="2568"/>
                  <a:pt x="8887" y="2459"/>
                  <a:pt x="8887" y="2368"/>
                </a:cubicBezTo>
                <a:cubicBezTo>
                  <a:pt x="8887" y="2277"/>
                  <a:pt x="8820" y="2168"/>
                  <a:pt x="8687" y="2042"/>
                </a:cubicBezTo>
                <a:cubicBezTo>
                  <a:pt x="8531" y="1902"/>
                  <a:pt x="8313" y="1765"/>
                  <a:pt x="8032" y="1632"/>
                </a:cubicBezTo>
                <a:cubicBezTo>
                  <a:pt x="7646" y="1449"/>
                  <a:pt x="7191" y="1307"/>
                  <a:pt x="6665" y="1205"/>
                </a:cubicBezTo>
                <a:cubicBezTo>
                  <a:pt x="6139" y="1103"/>
                  <a:pt x="5584" y="1053"/>
                  <a:pt x="4999" y="1053"/>
                </a:cubicBezTo>
                <a:cubicBezTo>
                  <a:pt x="4413" y="1053"/>
                  <a:pt x="3858" y="1103"/>
                  <a:pt x="3333" y="1205"/>
                </a:cubicBezTo>
                <a:cubicBezTo>
                  <a:pt x="2807" y="1307"/>
                  <a:pt x="2351" y="1449"/>
                  <a:pt x="1966" y="1632"/>
                </a:cubicBezTo>
                <a:cubicBezTo>
                  <a:pt x="1684" y="1765"/>
                  <a:pt x="1466" y="1902"/>
                  <a:pt x="1311" y="2042"/>
                </a:cubicBezTo>
                <a:cubicBezTo>
                  <a:pt x="1177" y="2168"/>
                  <a:pt x="1111" y="2277"/>
                  <a:pt x="1111" y="2368"/>
                </a:cubicBezTo>
                <a:cubicBezTo>
                  <a:pt x="1111" y="2459"/>
                  <a:pt x="1177" y="2568"/>
                  <a:pt x="1311" y="2695"/>
                </a:cubicBezTo>
                <a:cubicBezTo>
                  <a:pt x="1466" y="2835"/>
                  <a:pt x="1684" y="2971"/>
                  <a:pt x="1966" y="3105"/>
                </a:cubicBezTo>
                <a:cubicBezTo>
                  <a:pt x="2351" y="3287"/>
                  <a:pt x="2807" y="3430"/>
                  <a:pt x="3333" y="3532"/>
                </a:cubicBezTo>
                <a:cubicBezTo>
                  <a:pt x="3858" y="3633"/>
                  <a:pt x="4413" y="3684"/>
                  <a:pt x="4999" y="3684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true"/>
          <p:nvPr/>
        </p:nvSpPr>
        <p:spPr>
          <a:xfrm flipH="false" flipV="false" rot="0">
            <a:off x="957618" y="4499521"/>
            <a:ext cx="80942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数据来源</a:t>
            </a:r>
            <a:endParaRPr lang="en-US" sz="1100"/>
          </a:p>
        </p:txBody>
      </p:sp>
      <p:sp>
        <p:nvSpPr>
          <p:cNvPr id="19" name="TextBox 19"/>
          <p:cNvSpPr txBox="true"/>
          <p:nvPr/>
        </p:nvSpPr>
        <p:spPr>
          <a:xfrm flipH="false" flipV="false" rot="0">
            <a:off x="695151" y="4909096"/>
            <a:ext cx="5304099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数据来源于权威数据库/实验平台/田野调查，经数据清洗、异常值处理、缺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失值插补后，最终纳入分析的有效样本满足统计检验的效力要求。</a:t>
            </a:r>
            <a:endParaRPr/>
          </a:p>
        </p:txBody>
      </p:sp>
      <p:sp>
        <p:nvSpPr>
          <p:cNvPr id="20" name="AutoShape 20"/>
          <p:cNvSpPr/>
          <p:nvPr/>
        </p:nvSpPr>
        <p:spPr>
          <a:xfrm flipH="false" flipV="false" rot="0">
            <a:off x="6189702" y="4204246"/>
            <a:ext cx="5542164" cy="219655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 flipH="false" flipV="false" rot="0">
            <a:off x="6189702" y="4204246"/>
            <a:ext cx="5542164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 flipH="false" flipV="false" rot="0">
            <a:off x="6406639" y="4509046"/>
            <a:ext cx="190452" cy="190500"/>
          </a:xfrm>
          <a:custGeom>
            <a:rect b="b" l="l" r="r" t="t"/>
            <a:pathLst>
              <a:path h="10000" w="9998">
                <a:moveTo>
                  <a:pt x="4999" y="10000"/>
                </a:moveTo>
                <a:cubicBezTo>
                  <a:pt x="4319" y="10000"/>
                  <a:pt x="3669" y="9870"/>
                  <a:pt x="3049" y="9610"/>
                </a:cubicBezTo>
                <a:cubicBezTo>
                  <a:pt x="2456" y="9356"/>
                  <a:pt x="1928" y="8998"/>
                  <a:pt x="1465" y="8535"/>
                </a:cubicBezTo>
                <a:cubicBezTo>
                  <a:pt x="1001" y="8071"/>
                  <a:pt x="643" y="7543"/>
                  <a:pt x="390" y="6950"/>
                </a:cubicBezTo>
                <a:cubicBezTo>
                  <a:pt x="130" y="6330"/>
                  <a:pt x="0" y="5680"/>
                  <a:pt x="0" y="5000"/>
                </a:cubicBezTo>
                <a:cubicBezTo>
                  <a:pt x="0" y="4320"/>
                  <a:pt x="130" y="3670"/>
                  <a:pt x="390" y="3050"/>
                </a:cubicBezTo>
                <a:cubicBezTo>
                  <a:pt x="643" y="2456"/>
                  <a:pt x="1001" y="1928"/>
                  <a:pt x="1465" y="1465"/>
                </a:cubicBezTo>
                <a:cubicBezTo>
                  <a:pt x="1928" y="1001"/>
                  <a:pt x="2456" y="643"/>
                  <a:pt x="3049" y="390"/>
                </a:cubicBezTo>
                <a:cubicBezTo>
                  <a:pt x="3669" y="130"/>
                  <a:pt x="4319" y="0"/>
                  <a:pt x="4999" y="0"/>
                </a:cubicBezTo>
                <a:cubicBezTo>
                  <a:pt x="5679" y="0"/>
                  <a:pt x="6329" y="130"/>
                  <a:pt x="6949" y="390"/>
                </a:cubicBezTo>
                <a:cubicBezTo>
                  <a:pt x="7541" y="643"/>
                  <a:pt x="8069" y="1001"/>
                  <a:pt x="8533" y="1465"/>
                </a:cubicBezTo>
                <a:cubicBezTo>
                  <a:pt x="8996" y="1928"/>
                  <a:pt x="9354" y="2456"/>
                  <a:pt x="9608" y="3050"/>
                </a:cubicBezTo>
                <a:cubicBezTo>
                  <a:pt x="9868" y="3670"/>
                  <a:pt x="9998" y="4320"/>
                  <a:pt x="9998" y="5000"/>
                </a:cubicBezTo>
                <a:cubicBezTo>
                  <a:pt x="9998" y="5680"/>
                  <a:pt x="9868" y="6330"/>
                  <a:pt x="9608" y="6950"/>
                </a:cubicBezTo>
                <a:cubicBezTo>
                  <a:pt x="9354" y="7543"/>
                  <a:pt x="8996" y="8071"/>
                  <a:pt x="8533" y="8535"/>
                </a:cubicBezTo>
                <a:cubicBezTo>
                  <a:pt x="8069" y="8998"/>
                  <a:pt x="7541" y="9356"/>
                  <a:pt x="6949" y="9610"/>
                </a:cubicBezTo>
                <a:cubicBezTo>
                  <a:pt x="6329" y="9870"/>
                  <a:pt x="5679" y="10000"/>
                  <a:pt x="4999" y="10000"/>
                </a:cubicBezTo>
                <a:moveTo>
                  <a:pt x="4999" y="9000"/>
                </a:moveTo>
                <a:cubicBezTo>
                  <a:pt x="5725" y="9000"/>
                  <a:pt x="6399" y="8816"/>
                  <a:pt x="7019" y="8450"/>
                </a:cubicBezTo>
                <a:cubicBezTo>
                  <a:pt x="7618" y="8096"/>
                  <a:pt x="8094" y="7620"/>
                  <a:pt x="8448" y="7020"/>
                </a:cubicBezTo>
                <a:cubicBezTo>
                  <a:pt x="8814" y="6400"/>
                  <a:pt x="8998" y="5726"/>
                  <a:pt x="8998" y="5000"/>
                </a:cubicBezTo>
                <a:cubicBezTo>
                  <a:pt x="8998" y="4273"/>
                  <a:pt x="8814" y="3600"/>
                  <a:pt x="8448" y="2980"/>
                </a:cubicBezTo>
                <a:cubicBezTo>
                  <a:pt x="8094" y="2380"/>
                  <a:pt x="7618" y="1903"/>
                  <a:pt x="7019" y="1550"/>
                </a:cubicBezTo>
                <a:cubicBezTo>
                  <a:pt x="6399" y="1183"/>
                  <a:pt x="5725" y="1000"/>
                  <a:pt x="4999" y="1000"/>
                </a:cubicBezTo>
                <a:cubicBezTo>
                  <a:pt x="4272" y="1000"/>
                  <a:pt x="3599" y="1183"/>
                  <a:pt x="2979" y="1550"/>
                </a:cubicBezTo>
                <a:cubicBezTo>
                  <a:pt x="2379" y="1903"/>
                  <a:pt x="1903" y="2380"/>
                  <a:pt x="1550" y="2980"/>
                </a:cubicBezTo>
                <a:cubicBezTo>
                  <a:pt x="1183" y="3600"/>
                  <a:pt x="1000" y="4273"/>
                  <a:pt x="1000" y="5000"/>
                </a:cubicBezTo>
                <a:cubicBezTo>
                  <a:pt x="1000" y="5726"/>
                  <a:pt x="1183" y="6400"/>
                  <a:pt x="1550" y="7020"/>
                </a:cubicBezTo>
                <a:cubicBezTo>
                  <a:pt x="1903" y="7620"/>
                  <a:pt x="2379" y="8096"/>
                  <a:pt x="2979" y="8450"/>
                </a:cubicBezTo>
                <a:cubicBezTo>
                  <a:pt x="3599" y="8816"/>
                  <a:pt x="4272" y="9000"/>
                  <a:pt x="4999" y="9000"/>
                </a:cubicBezTo>
                <a:moveTo>
                  <a:pt x="5499" y="2500"/>
                </a:moveTo>
                <a:lnTo>
                  <a:pt x="5499" y="5000"/>
                </a:lnTo>
                <a:lnTo>
                  <a:pt x="7499" y="5000"/>
                </a:lnTo>
                <a:lnTo>
                  <a:pt x="7499" y="6000"/>
                </a:lnTo>
                <a:lnTo>
                  <a:pt x="4499" y="6000"/>
                </a:lnTo>
                <a:lnTo>
                  <a:pt x="4499" y="25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TextBox 23"/>
          <p:cNvSpPr txBox="true"/>
          <p:nvPr/>
        </p:nvSpPr>
        <p:spPr>
          <a:xfrm flipH="false" flipV="false" rot="0">
            <a:off x="6690234" y="4499521"/>
            <a:ext cx="809423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5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研究周期</a:t>
            </a:r>
            <a:endParaRPr lang="en-US" sz="1100"/>
          </a:p>
        </p:txBody>
      </p:sp>
      <p:sp>
        <p:nvSpPr>
          <p:cNvPr id="24" name="TextBox 24"/>
          <p:cNvSpPr txBox="true"/>
          <p:nvPr/>
        </p:nvSpPr>
        <p:spPr>
          <a:xfrm flipH="false" flipV="false" rot="0">
            <a:off x="6427767" y="4909096"/>
            <a:ext cx="5304099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研究周期共26个月，其中文献回顾与理论构建占20%、数据采集与预处理占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25%、实证分析与模型修正占35%、验证应用与论文撰写占20%。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METHODOLOGY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研究方法体系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flipH="false" flipV="false" rot="0">
            <a:off x="457086" y="1504950"/>
            <a:ext cx="9522" cy="582811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true"/>
          <p:nvPr/>
        </p:nvSpPr>
        <p:spPr>
          <a:xfrm flipH="false" flipV="false" rot="0">
            <a:off x="704673" y="1552575"/>
            <a:ext cx="11484279" cy="4819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3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研究构建了包含定性探索、定量验证与混合整合的三层方法体系，通过半结构化访谈、焦点小组、问卷调查、结构方程建模等多源数据三角验证，</a:t>
            </a:r>
            <a:endParaRPr lang="en-US" sz="1100"/>
          </a:p>
          <a:p>
            <a:pPr algn="l"/>
            <a:r>
              <a:rPr b="false" i="false" strike="noStrike" sz="13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以及扎根理论编码、探索性序列设计等方法论三角验证，有效提升研究发现的信度、效度与稳健性。</a:t>
            </a:r>
            <a:endParaRPr/>
          </a:p>
        </p:txBody>
      </p:sp>
      <p:sp>
        <p:nvSpPr>
          <p:cNvPr id="7" name="AutoShape 7"/>
          <p:cNvSpPr/>
          <p:nvPr/>
        </p:nvSpPr>
        <p:spPr>
          <a:xfrm flipH="false" flipV="false" rot="0">
            <a:off x="457086" y="2468761"/>
            <a:ext cx="3605799" cy="393203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457086" y="2468761"/>
            <a:ext cx="360579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 flipH="false" flipV="false" rot="0">
            <a:off x="674023" y="2811661"/>
            <a:ext cx="190452" cy="190500"/>
          </a:xfrm>
          <a:custGeom>
            <a:rect b="b" l="l" r="r" t="t"/>
            <a:pathLst>
              <a:path h="10000" w="9998">
                <a:moveTo>
                  <a:pt x="500" y="0"/>
                </a:moveTo>
                <a:lnTo>
                  <a:pt x="9498" y="0"/>
                </a:lnTo>
                <a:cubicBezTo>
                  <a:pt x="9638" y="0"/>
                  <a:pt x="9756" y="51"/>
                  <a:pt x="9853" y="154"/>
                </a:cubicBezTo>
                <a:cubicBezTo>
                  <a:pt x="9949" y="256"/>
                  <a:pt x="9998" y="376"/>
                  <a:pt x="9998" y="513"/>
                </a:cubicBezTo>
                <a:lnTo>
                  <a:pt x="9998" y="7692"/>
                </a:lnTo>
                <a:cubicBezTo>
                  <a:pt x="9998" y="7836"/>
                  <a:pt x="9949" y="7959"/>
                  <a:pt x="9853" y="8062"/>
                </a:cubicBezTo>
                <a:cubicBezTo>
                  <a:pt x="9756" y="8164"/>
                  <a:pt x="9638" y="8211"/>
                  <a:pt x="9498" y="8205"/>
                </a:cubicBezTo>
                <a:lnTo>
                  <a:pt x="2230" y="8205"/>
                </a:lnTo>
                <a:lnTo>
                  <a:pt x="0" y="10000"/>
                </a:lnTo>
                <a:lnTo>
                  <a:pt x="0" y="513"/>
                </a:lnTo>
                <a:cubicBezTo>
                  <a:pt x="0" y="376"/>
                  <a:pt x="48" y="256"/>
                  <a:pt x="145" y="154"/>
                </a:cubicBezTo>
                <a:cubicBezTo>
                  <a:pt x="241" y="51"/>
                  <a:pt x="360" y="0"/>
                  <a:pt x="500" y="0"/>
                </a:cubicBezTo>
                <a:moveTo>
                  <a:pt x="8998" y="7179"/>
                </a:moveTo>
                <a:lnTo>
                  <a:pt x="8998" y="1026"/>
                </a:lnTo>
                <a:lnTo>
                  <a:pt x="1000" y="1026"/>
                </a:lnTo>
                <a:lnTo>
                  <a:pt x="1000" y="7897"/>
                </a:lnTo>
                <a:lnTo>
                  <a:pt x="1880" y="7179"/>
                </a:lnTo>
                <a:lnTo>
                  <a:pt x="8998" y="7179"/>
                </a:lnTo>
                <a:moveTo>
                  <a:pt x="4259" y="2267"/>
                </a:moveTo>
                <a:lnTo>
                  <a:pt x="4479" y="2626"/>
                </a:lnTo>
                <a:cubicBezTo>
                  <a:pt x="4132" y="2817"/>
                  <a:pt x="3892" y="3077"/>
                  <a:pt x="3759" y="3405"/>
                </a:cubicBezTo>
                <a:cubicBezTo>
                  <a:pt x="3692" y="3576"/>
                  <a:pt x="3659" y="3767"/>
                  <a:pt x="3659" y="3979"/>
                </a:cubicBezTo>
                <a:lnTo>
                  <a:pt x="3659" y="3990"/>
                </a:lnTo>
                <a:cubicBezTo>
                  <a:pt x="3739" y="3976"/>
                  <a:pt x="3819" y="3972"/>
                  <a:pt x="3899" y="3979"/>
                </a:cubicBezTo>
                <a:cubicBezTo>
                  <a:pt x="4125" y="3999"/>
                  <a:pt x="4317" y="4095"/>
                  <a:pt x="4474" y="4267"/>
                </a:cubicBezTo>
                <a:cubicBezTo>
                  <a:pt x="4630" y="4437"/>
                  <a:pt x="4709" y="4644"/>
                  <a:pt x="4709" y="4887"/>
                </a:cubicBezTo>
                <a:cubicBezTo>
                  <a:pt x="4709" y="5129"/>
                  <a:pt x="4624" y="5338"/>
                  <a:pt x="4454" y="5513"/>
                </a:cubicBezTo>
                <a:cubicBezTo>
                  <a:pt x="4284" y="5687"/>
                  <a:pt x="4075" y="5774"/>
                  <a:pt x="3829" y="5774"/>
                </a:cubicBezTo>
                <a:cubicBezTo>
                  <a:pt x="3702" y="5774"/>
                  <a:pt x="3577" y="5746"/>
                  <a:pt x="3454" y="5692"/>
                </a:cubicBezTo>
                <a:cubicBezTo>
                  <a:pt x="3330" y="5637"/>
                  <a:pt x="3229" y="5565"/>
                  <a:pt x="3149" y="5477"/>
                </a:cubicBezTo>
                <a:cubicBezTo>
                  <a:pt x="3009" y="5326"/>
                  <a:pt x="2909" y="5169"/>
                  <a:pt x="2849" y="5005"/>
                </a:cubicBezTo>
                <a:cubicBezTo>
                  <a:pt x="2782" y="4827"/>
                  <a:pt x="2749" y="4615"/>
                  <a:pt x="2749" y="4369"/>
                </a:cubicBezTo>
                <a:cubicBezTo>
                  <a:pt x="2749" y="3925"/>
                  <a:pt x="2887" y="3514"/>
                  <a:pt x="3164" y="3138"/>
                </a:cubicBezTo>
                <a:cubicBezTo>
                  <a:pt x="3440" y="2762"/>
                  <a:pt x="3805" y="2471"/>
                  <a:pt x="4259" y="2267"/>
                </a:cubicBezTo>
                <a:moveTo>
                  <a:pt x="6759" y="2267"/>
                </a:moveTo>
                <a:lnTo>
                  <a:pt x="6979" y="2626"/>
                </a:lnTo>
                <a:cubicBezTo>
                  <a:pt x="6632" y="2817"/>
                  <a:pt x="6392" y="3077"/>
                  <a:pt x="6259" y="3405"/>
                </a:cubicBezTo>
                <a:cubicBezTo>
                  <a:pt x="6192" y="3576"/>
                  <a:pt x="6159" y="3767"/>
                  <a:pt x="6159" y="3979"/>
                </a:cubicBezTo>
                <a:lnTo>
                  <a:pt x="6159" y="3990"/>
                </a:lnTo>
                <a:cubicBezTo>
                  <a:pt x="6239" y="3976"/>
                  <a:pt x="6319" y="3972"/>
                  <a:pt x="6399" y="3979"/>
                </a:cubicBezTo>
                <a:cubicBezTo>
                  <a:pt x="6625" y="3999"/>
                  <a:pt x="6817" y="4095"/>
                  <a:pt x="6974" y="4267"/>
                </a:cubicBezTo>
                <a:cubicBezTo>
                  <a:pt x="7130" y="4437"/>
                  <a:pt x="7209" y="4644"/>
                  <a:pt x="7209" y="4887"/>
                </a:cubicBezTo>
                <a:cubicBezTo>
                  <a:pt x="7209" y="5129"/>
                  <a:pt x="7124" y="5338"/>
                  <a:pt x="6954" y="5513"/>
                </a:cubicBezTo>
                <a:cubicBezTo>
                  <a:pt x="6784" y="5687"/>
                  <a:pt x="6575" y="5774"/>
                  <a:pt x="6329" y="5774"/>
                </a:cubicBezTo>
                <a:cubicBezTo>
                  <a:pt x="6202" y="5774"/>
                  <a:pt x="6077" y="5746"/>
                  <a:pt x="5954" y="5692"/>
                </a:cubicBezTo>
                <a:cubicBezTo>
                  <a:pt x="5830" y="5637"/>
                  <a:pt x="5729" y="5565"/>
                  <a:pt x="5649" y="5477"/>
                </a:cubicBezTo>
                <a:cubicBezTo>
                  <a:pt x="5509" y="5326"/>
                  <a:pt x="5409" y="5169"/>
                  <a:pt x="5349" y="5005"/>
                </a:cubicBezTo>
                <a:cubicBezTo>
                  <a:pt x="5282" y="4827"/>
                  <a:pt x="5249" y="4615"/>
                  <a:pt x="5249" y="4369"/>
                </a:cubicBezTo>
                <a:cubicBezTo>
                  <a:pt x="5249" y="3925"/>
                  <a:pt x="5387" y="3514"/>
                  <a:pt x="5664" y="3138"/>
                </a:cubicBezTo>
                <a:cubicBezTo>
                  <a:pt x="5940" y="2762"/>
                  <a:pt x="6305" y="2471"/>
                  <a:pt x="6759" y="2267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true"/>
          <p:nvPr/>
        </p:nvSpPr>
        <p:spPr>
          <a:xfrm flipH="false" flipV="false" rot="0">
            <a:off x="957618" y="2780259"/>
            <a:ext cx="1314121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定性研究方法</a:t>
            </a:r>
            <a:endParaRPr lang="en-US" sz="1100"/>
          </a:p>
        </p:txBody>
      </p:sp>
      <p:sp>
        <p:nvSpPr>
          <p:cNvPr id="11" name="TextBox 11"/>
          <p:cNvSpPr txBox="true"/>
          <p:nvPr/>
        </p:nvSpPr>
        <p:spPr>
          <a:xfrm flipH="false" flipV="false" rot="0">
            <a:off x="695151" y="3259336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12" name="TextBox 12"/>
          <p:cNvSpPr txBox="true"/>
          <p:nvPr/>
        </p:nvSpPr>
        <p:spPr>
          <a:xfrm flipH="false" flipV="false" rot="0">
            <a:off x="938722" y="3268861"/>
            <a:ext cx="2894876" cy="619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采用半结构化访谈与焦点小组，对[某群体]进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行目的性抽样，样本量以信息饱和为准则，确</a:t>
            </a:r>
            <a:endParaRPr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保数据丰富度</a:t>
            </a:r>
            <a:endParaRPr/>
          </a:p>
        </p:txBody>
      </p:sp>
      <p:sp>
        <p:nvSpPr>
          <p:cNvPr id="13" name="TextBox 13"/>
          <p:cNvSpPr txBox="true"/>
          <p:nvPr/>
        </p:nvSpPr>
        <p:spPr>
          <a:xfrm flipH="false" flipV="false" rot="0">
            <a:off x="695151" y="4097536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4" name="TextBox 14"/>
          <p:cNvSpPr txBox="true"/>
          <p:nvPr/>
        </p:nvSpPr>
        <p:spPr>
          <a:xfrm flipH="false" flipV="false" rot="0">
            <a:off x="938722" y="4107061"/>
            <a:ext cx="2894876" cy="619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运用扎根理论进行三级编码（开放式→主轴式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→选择性），结合Nvivo软件进行文本分析，</a:t>
            </a:r>
            <a:endParaRPr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提炼核心范畴与理论模型</a:t>
            </a:r>
            <a:endParaRPr/>
          </a:p>
        </p:txBody>
      </p:sp>
      <p:sp>
        <p:nvSpPr>
          <p:cNvPr id="15" name="AutoShape 15"/>
          <p:cNvSpPr/>
          <p:nvPr/>
        </p:nvSpPr>
        <p:spPr>
          <a:xfrm flipH="false" flipV="false" rot="0">
            <a:off x="4291428" y="2468761"/>
            <a:ext cx="3605948" cy="393203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 flipH="false" flipV="false" rot="0">
            <a:off x="4291428" y="2468761"/>
            <a:ext cx="3605948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7" name="AutoShape 17"/>
          <p:cNvSpPr/>
          <p:nvPr/>
        </p:nvSpPr>
        <p:spPr>
          <a:xfrm flipH="false" flipV="false" rot="0">
            <a:off x="4508365" y="2811661"/>
            <a:ext cx="190452" cy="190500"/>
          </a:xfrm>
          <a:custGeom>
            <a:rect b="b" l="l" r="r" t="t"/>
            <a:pathLst>
              <a:path h="10000" w="9998">
                <a:moveTo>
                  <a:pt x="500" y="0"/>
                </a:moveTo>
                <a:lnTo>
                  <a:pt x="9498" y="0"/>
                </a:lnTo>
                <a:cubicBezTo>
                  <a:pt x="9638" y="0"/>
                  <a:pt x="9756" y="53"/>
                  <a:pt x="9853" y="161"/>
                </a:cubicBezTo>
                <a:cubicBezTo>
                  <a:pt x="9949" y="268"/>
                  <a:pt x="9998" y="400"/>
                  <a:pt x="9998" y="556"/>
                </a:cubicBezTo>
                <a:lnTo>
                  <a:pt x="9998" y="9444"/>
                </a:lnTo>
                <a:cubicBezTo>
                  <a:pt x="9998" y="9600"/>
                  <a:pt x="9949" y="9731"/>
                  <a:pt x="9853" y="9839"/>
                </a:cubicBezTo>
                <a:cubicBezTo>
                  <a:pt x="9756" y="9946"/>
                  <a:pt x="9638" y="10000"/>
                  <a:pt x="9498" y="10000"/>
                </a:cubicBezTo>
                <a:lnTo>
                  <a:pt x="500" y="10000"/>
                </a:lnTo>
                <a:cubicBezTo>
                  <a:pt x="360" y="10000"/>
                  <a:pt x="241" y="9946"/>
                  <a:pt x="145" y="9839"/>
                </a:cubicBezTo>
                <a:cubicBezTo>
                  <a:pt x="48" y="9731"/>
                  <a:pt x="0" y="9600"/>
                  <a:pt x="0" y="9444"/>
                </a:cubicBezTo>
                <a:lnTo>
                  <a:pt x="0" y="556"/>
                </a:lnTo>
                <a:cubicBezTo>
                  <a:pt x="0" y="400"/>
                  <a:pt x="48" y="268"/>
                  <a:pt x="145" y="161"/>
                </a:cubicBezTo>
                <a:cubicBezTo>
                  <a:pt x="241" y="53"/>
                  <a:pt x="360" y="0"/>
                  <a:pt x="500" y="0"/>
                </a:cubicBezTo>
                <a:moveTo>
                  <a:pt x="8998" y="1111"/>
                </a:moveTo>
                <a:lnTo>
                  <a:pt x="1000" y="1111"/>
                </a:lnTo>
                <a:lnTo>
                  <a:pt x="1000" y="8889"/>
                </a:lnTo>
                <a:lnTo>
                  <a:pt x="8998" y="8889"/>
                </a:lnTo>
                <a:lnTo>
                  <a:pt x="8998" y="1111"/>
                </a:lnTo>
                <a:moveTo>
                  <a:pt x="2500" y="7778"/>
                </a:moveTo>
                <a:lnTo>
                  <a:pt x="2500" y="5556"/>
                </a:lnTo>
                <a:lnTo>
                  <a:pt x="3499" y="5556"/>
                </a:lnTo>
                <a:lnTo>
                  <a:pt x="3499" y="7778"/>
                </a:lnTo>
                <a:lnTo>
                  <a:pt x="2500" y="7778"/>
                </a:lnTo>
                <a:moveTo>
                  <a:pt x="4499" y="7778"/>
                </a:moveTo>
                <a:lnTo>
                  <a:pt x="4499" y="2222"/>
                </a:lnTo>
                <a:lnTo>
                  <a:pt x="5499" y="2222"/>
                </a:lnTo>
                <a:lnTo>
                  <a:pt x="5499" y="7778"/>
                </a:lnTo>
                <a:lnTo>
                  <a:pt x="4499" y="7778"/>
                </a:lnTo>
                <a:moveTo>
                  <a:pt x="6499" y="7778"/>
                </a:moveTo>
                <a:lnTo>
                  <a:pt x="6499" y="3889"/>
                </a:lnTo>
                <a:lnTo>
                  <a:pt x="7499" y="3889"/>
                </a:lnTo>
                <a:lnTo>
                  <a:pt x="7499" y="7778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true"/>
          <p:nvPr/>
        </p:nvSpPr>
        <p:spPr>
          <a:xfrm flipH="false" flipV="false" rot="0">
            <a:off x="4791960" y="2780259"/>
            <a:ext cx="1314121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定量研究方法</a:t>
            </a:r>
            <a:endParaRPr lang="en-US" sz="1100"/>
          </a:p>
        </p:txBody>
      </p:sp>
      <p:sp>
        <p:nvSpPr>
          <p:cNvPr id="19" name="TextBox 19"/>
          <p:cNvSpPr txBox="true"/>
          <p:nvPr/>
        </p:nvSpPr>
        <p:spPr>
          <a:xfrm flipH="false" flipV="false" rot="0">
            <a:off x="4529493" y="3259336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4773064" y="3268861"/>
            <a:ext cx="2886246" cy="619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开发[某量表]并经预测试修正，正式施测回收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有效问卷[具体数量]份，信度系数α=[数值]，</a:t>
            </a:r>
            <a:endParaRPr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效度通过验证性因子分析验证</a:t>
            </a:r>
            <a:endParaRPr/>
          </a:p>
        </p:txBody>
      </p:sp>
      <p:sp>
        <p:nvSpPr>
          <p:cNvPr id="21" name="TextBox 21"/>
          <p:cNvSpPr txBox="true"/>
          <p:nvPr/>
        </p:nvSpPr>
        <p:spPr>
          <a:xfrm flipH="false" flipV="false" rot="0">
            <a:off x="4529493" y="4097536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22" name="TextBox 22"/>
          <p:cNvSpPr txBox="true"/>
          <p:nvPr/>
        </p:nvSpPr>
        <p:spPr>
          <a:xfrm flipH="false" flipV="false" rot="0">
            <a:off x="4773064" y="4107061"/>
            <a:ext cx="2894876" cy="619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采用SPSS/Amos/R进行描述统计、探索性因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子分析、验证性因子分析及结构方程建模，检</a:t>
            </a:r>
            <a:endParaRPr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验假设关系与模型拟合</a:t>
            </a:r>
            <a:endParaRPr/>
          </a:p>
        </p:txBody>
      </p:sp>
      <p:sp>
        <p:nvSpPr>
          <p:cNvPr id="23" name="AutoShape 23"/>
          <p:cNvSpPr/>
          <p:nvPr/>
        </p:nvSpPr>
        <p:spPr>
          <a:xfrm flipH="false" flipV="false" rot="0">
            <a:off x="8125918" y="2468761"/>
            <a:ext cx="3605799" cy="393203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 flipH="false" flipV="false" rot="0">
            <a:off x="8125918" y="2468761"/>
            <a:ext cx="360579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5" name="TextBox 25"/>
          <p:cNvSpPr txBox="true"/>
          <p:nvPr/>
        </p:nvSpPr>
        <p:spPr>
          <a:xfrm flipH="false" flipV="false" rot="0">
            <a:off x="8478256" y="2773561"/>
            <a:ext cx="1314121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混合研究策略</a:t>
            </a:r>
            <a:endParaRPr lang="en-US" sz="1100"/>
          </a:p>
        </p:txBody>
      </p:sp>
      <p:sp>
        <p:nvSpPr>
          <p:cNvPr id="26" name="TextBox 26"/>
          <p:cNvSpPr txBox="true"/>
          <p:nvPr/>
        </p:nvSpPr>
        <p:spPr>
          <a:xfrm flipH="false" flipV="false" rot="0">
            <a:off x="8363984" y="3245941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27" name="TextBox 27"/>
          <p:cNvSpPr txBox="true"/>
          <p:nvPr/>
        </p:nvSpPr>
        <p:spPr>
          <a:xfrm flipH="false" flipV="false" rot="0">
            <a:off x="8607555" y="3255466"/>
            <a:ext cx="2911094" cy="619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采用探索性序列设计（Exploratory Sequential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Design），先质后量再整合，确保定性发现与</a:t>
            </a:r>
            <a:endParaRPr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定量验证的有机衔接</a:t>
            </a:r>
            <a:endParaRPr/>
          </a:p>
        </p:txBody>
      </p:sp>
      <p:sp>
        <p:nvSpPr>
          <p:cNvPr id="28" name="TextBox 28"/>
          <p:cNvSpPr txBox="true"/>
          <p:nvPr/>
        </p:nvSpPr>
        <p:spPr>
          <a:xfrm flipH="false" flipV="false" rot="0">
            <a:off x="8363984" y="4084141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29" name="TextBox 29"/>
          <p:cNvSpPr txBox="true"/>
          <p:nvPr/>
        </p:nvSpPr>
        <p:spPr>
          <a:xfrm flipH="false" flipV="false" rot="0">
            <a:off x="8607555" y="4093666"/>
            <a:ext cx="2894876" cy="619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通过数据三角验证（多数据源）和方法论三角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验证（多分析方法），交叉印证研究发现，提</a:t>
            </a:r>
            <a:endParaRPr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升结论稳健性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c="http://schemas.openxmlformats.org/drawingml/2006/chart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RESEARCH FINDINGS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3342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研究发现与数据验证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flipH="false" flipV="false" rot="0">
            <a:off x="457086" y="1371600"/>
            <a:ext cx="6351586" cy="1128712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 flipH="false" flipV="false" rot="0">
            <a:off x="457086" y="1371600"/>
            <a:ext cx="9522" cy="1128712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TextBox 7"/>
          <p:cNvSpPr txBox="true"/>
          <p:nvPr/>
        </p:nvSpPr>
        <p:spPr>
          <a:xfrm flipH="false" flipV="false" rot="0">
            <a:off x="676106" y="1609725"/>
            <a:ext cx="6132567" cy="6477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90196"/>
                  </a:srgbClr>
                </a:solidFill>
                <a:latin typeface="Open Sans"/>
                <a:ea typeface="Open Sans"/>
                <a:cs typeface="Open Sans"/>
              </a:rPr>
              <a:t>Key Finding:</a:t>
            </a:r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 研究发现某核心变量对某结果变量具有显著正向影响（β=[数值], p&lt;0.001），某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中介机制在二者间发挥关键传导作用，某调节变量显著调节该关系的强度，实验组在各指标上</a:t>
            </a:r>
            <a:endParaRPr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均显著优于对照组且长期效果具有持续性。</a:t>
            </a:r>
            <a:endParaRPr/>
          </a:p>
        </p:txBody>
      </p:sp>
      <p:sp>
        <p:nvSpPr>
          <p:cNvPr id="8" name="AutoShape 8"/>
          <p:cNvSpPr/>
          <p:nvPr/>
        </p:nvSpPr>
        <p:spPr>
          <a:xfrm flipH="false" flipV="false" rot="0">
            <a:off x="440199" y="4124325"/>
            <a:ext cx="152362" cy="152400"/>
          </a:xfrm>
          <a:custGeom>
            <a:rect b="b" l="l" r="r" t="t"/>
            <a:pathLst>
              <a:path h="10000" w="9998">
                <a:moveTo>
                  <a:pt x="1000" y="5000"/>
                </a:moveTo>
                <a:cubicBezTo>
                  <a:pt x="1000" y="4273"/>
                  <a:pt x="1183" y="3600"/>
                  <a:pt x="1550" y="2980"/>
                </a:cubicBezTo>
                <a:cubicBezTo>
                  <a:pt x="1903" y="2380"/>
                  <a:pt x="2379" y="1903"/>
                  <a:pt x="2979" y="1550"/>
                </a:cubicBezTo>
                <a:cubicBezTo>
                  <a:pt x="3599" y="1183"/>
                  <a:pt x="4272" y="1000"/>
                  <a:pt x="4999" y="1000"/>
                </a:cubicBezTo>
                <a:cubicBezTo>
                  <a:pt x="5725" y="1000"/>
                  <a:pt x="6399" y="1183"/>
                  <a:pt x="7019" y="1550"/>
                </a:cubicBezTo>
                <a:cubicBezTo>
                  <a:pt x="7618" y="1903"/>
                  <a:pt x="8094" y="2380"/>
                  <a:pt x="8448" y="2980"/>
                </a:cubicBezTo>
                <a:cubicBezTo>
                  <a:pt x="8814" y="3600"/>
                  <a:pt x="8998" y="4273"/>
                  <a:pt x="8998" y="5000"/>
                </a:cubicBezTo>
                <a:cubicBezTo>
                  <a:pt x="8998" y="5726"/>
                  <a:pt x="8814" y="6400"/>
                  <a:pt x="8448" y="7020"/>
                </a:cubicBezTo>
                <a:cubicBezTo>
                  <a:pt x="8094" y="7620"/>
                  <a:pt x="7618" y="8096"/>
                  <a:pt x="7019" y="8450"/>
                </a:cubicBezTo>
                <a:cubicBezTo>
                  <a:pt x="6399" y="8816"/>
                  <a:pt x="5725" y="9000"/>
                  <a:pt x="4999" y="9000"/>
                </a:cubicBezTo>
                <a:cubicBezTo>
                  <a:pt x="4272" y="9000"/>
                  <a:pt x="3599" y="8816"/>
                  <a:pt x="2979" y="8450"/>
                </a:cubicBezTo>
                <a:cubicBezTo>
                  <a:pt x="2379" y="8096"/>
                  <a:pt x="1903" y="7620"/>
                  <a:pt x="1550" y="7020"/>
                </a:cubicBezTo>
                <a:cubicBezTo>
                  <a:pt x="1183" y="6400"/>
                  <a:pt x="1000" y="5726"/>
                  <a:pt x="1000" y="5000"/>
                </a:cubicBezTo>
                <a:moveTo>
                  <a:pt x="4999" y="0"/>
                </a:moveTo>
                <a:cubicBezTo>
                  <a:pt x="4319" y="0"/>
                  <a:pt x="3669" y="130"/>
                  <a:pt x="3049" y="390"/>
                </a:cubicBezTo>
                <a:cubicBezTo>
                  <a:pt x="2456" y="643"/>
                  <a:pt x="1928" y="1001"/>
                  <a:pt x="1465" y="1465"/>
                </a:cubicBezTo>
                <a:cubicBezTo>
                  <a:pt x="1001" y="1928"/>
                  <a:pt x="643" y="2456"/>
                  <a:pt x="390" y="3050"/>
                </a:cubicBezTo>
                <a:cubicBezTo>
                  <a:pt x="130" y="3670"/>
                  <a:pt x="0" y="4320"/>
                  <a:pt x="0" y="5000"/>
                </a:cubicBezTo>
                <a:cubicBezTo>
                  <a:pt x="0" y="5680"/>
                  <a:pt x="130" y="6330"/>
                  <a:pt x="390" y="6950"/>
                </a:cubicBezTo>
                <a:cubicBezTo>
                  <a:pt x="643" y="7543"/>
                  <a:pt x="1001" y="8071"/>
                  <a:pt x="1465" y="8535"/>
                </a:cubicBezTo>
                <a:cubicBezTo>
                  <a:pt x="1928" y="8998"/>
                  <a:pt x="2456" y="9356"/>
                  <a:pt x="3049" y="9610"/>
                </a:cubicBezTo>
                <a:cubicBezTo>
                  <a:pt x="3669" y="9870"/>
                  <a:pt x="4319" y="10000"/>
                  <a:pt x="4999" y="10000"/>
                </a:cubicBezTo>
                <a:cubicBezTo>
                  <a:pt x="5679" y="10000"/>
                  <a:pt x="6329" y="9870"/>
                  <a:pt x="6949" y="9610"/>
                </a:cubicBezTo>
                <a:cubicBezTo>
                  <a:pt x="7541" y="9356"/>
                  <a:pt x="8069" y="8998"/>
                  <a:pt x="8533" y="8535"/>
                </a:cubicBezTo>
                <a:cubicBezTo>
                  <a:pt x="8996" y="8071"/>
                  <a:pt x="9354" y="7543"/>
                  <a:pt x="9608" y="6950"/>
                </a:cubicBezTo>
                <a:cubicBezTo>
                  <a:pt x="9868" y="6330"/>
                  <a:pt x="9998" y="5680"/>
                  <a:pt x="9998" y="5000"/>
                </a:cubicBezTo>
                <a:cubicBezTo>
                  <a:pt x="9998" y="4320"/>
                  <a:pt x="9868" y="3670"/>
                  <a:pt x="9608" y="3050"/>
                </a:cubicBezTo>
                <a:cubicBezTo>
                  <a:pt x="9354" y="2456"/>
                  <a:pt x="8996" y="1928"/>
                  <a:pt x="8533" y="1465"/>
                </a:cubicBezTo>
                <a:cubicBezTo>
                  <a:pt x="8069" y="1001"/>
                  <a:pt x="7541" y="643"/>
                  <a:pt x="6949" y="390"/>
                </a:cubicBezTo>
                <a:cubicBezTo>
                  <a:pt x="6329" y="130"/>
                  <a:pt x="5679" y="0"/>
                  <a:pt x="4999" y="0"/>
                </a:cubicBezTo>
                <a:moveTo>
                  <a:pt x="4499" y="6960"/>
                </a:moveTo>
                <a:lnTo>
                  <a:pt x="7728" y="3730"/>
                </a:lnTo>
                <a:lnTo>
                  <a:pt x="7019" y="3020"/>
                </a:lnTo>
                <a:lnTo>
                  <a:pt x="4499" y="5540"/>
                </a:lnTo>
                <a:lnTo>
                  <a:pt x="3099" y="4150"/>
                </a:lnTo>
                <a:lnTo>
                  <a:pt x="2400" y="485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689944" y="4095750"/>
            <a:ext cx="11041922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变量关联：</a:t>
            </a:r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某核心变量与某结果呈显著正相关（r=[数值], p&lt;0.01），解释变异量的[百分比]%，是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预测某结果的关键前因变量。</a:t>
            </a:r>
            <a:endParaRPr/>
          </a:p>
        </p:txBody>
      </p:sp>
      <p:sp>
        <p:nvSpPr>
          <p:cNvPr id="10" name="AutoShape 10"/>
          <p:cNvSpPr/>
          <p:nvPr/>
        </p:nvSpPr>
        <p:spPr>
          <a:xfrm flipH="false" flipV="false" rot="0">
            <a:off x="440199" y="4743450"/>
            <a:ext cx="152362" cy="152400"/>
          </a:xfrm>
          <a:custGeom>
            <a:rect b="b" l="l" r="r" t="t"/>
            <a:pathLst>
              <a:path h="10000" w="9998">
                <a:moveTo>
                  <a:pt x="1000" y="5000"/>
                </a:moveTo>
                <a:cubicBezTo>
                  <a:pt x="1000" y="4273"/>
                  <a:pt x="1183" y="3600"/>
                  <a:pt x="1550" y="2980"/>
                </a:cubicBezTo>
                <a:cubicBezTo>
                  <a:pt x="1903" y="2380"/>
                  <a:pt x="2379" y="1903"/>
                  <a:pt x="2979" y="1550"/>
                </a:cubicBezTo>
                <a:cubicBezTo>
                  <a:pt x="3599" y="1183"/>
                  <a:pt x="4272" y="1000"/>
                  <a:pt x="4999" y="1000"/>
                </a:cubicBezTo>
                <a:cubicBezTo>
                  <a:pt x="5725" y="1000"/>
                  <a:pt x="6399" y="1183"/>
                  <a:pt x="7019" y="1550"/>
                </a:cubicBezTo>
                <a:cubicBezTo>
                  <a:pt x="7618" y="1903"/>
                  <a:pt x="8094" y="2380"/>
                  <a:pt x="8448" y="2980"/>
                </a:cubicBezTo>
                <a:cubicBezTo>
                  <a:pt x="8814" y="3600"/>
                  <a:pt x="8998" y="4273"/>
                  <a:pt x="8998" y="5000"/>
                </a:cubicBezTo>
                <a:cubicBezTo>
                  <a:pt x="8998" y="5726"/>
                  <a:pt x="8814" y="6400"/>
                  <a:pt x="8448" y="7020"/>
                </a:cubicBezTo>
                <a:cubicBezTo>
                  <a:pt x="8094" y="7620"/>
                  <a:pt x="7618" y="8096"/>
                  <a:pt x="7019" y="8450"/>
                </a:cubicBezTo>
                <a:cubicBezTo>
                  <a:pt x="6399" y="8816"/>
                  <a:pt x="5725" y="9000"/>
                  <a:pt x="4999" y="9000"/>
                </a:cubicBezTo>
                <a:cubicBezTo>
                  <a:pt x="4272" y="9000"/>
                  <a:pt x="3599" y="8816"/>
                  <a:pt x="2979" y="8450"/>
                </a:cubicBezTo>
                <a:cubicBezTo>
                  <a:pt x="2379" y="8096"/>
                  <a:pt x="1903" y="7620"/>
                  <a:pt x="1550" y="7020"/>
                </a:cubicBezTo>
                <a:cubicBezTo>
                  <a:pt x="1183" y="6400"/>
                  <a:pt x="1000" y="5726"/>
                  <a:pt x="1000" y="5000"/>
                </a:cubicBezTo>
                <a:moveTo>
                  <a:pt x="4999" y="0"/>
                </a:moveTo>
                <a:cubicBezTo>
                  <a:pt x="4319" y="0"/>
                  <a:pt x="3669" y="130"/>
                  <a:pt x="3049" y="390"/>
                </a:cubicBezTo>
                <a:cubicBezTo>
                  <a:pt x="2456" y="643"/>
                  <a:pt x="1928" y="1001"/>
                  <a:pt x="1465" y="1465"/>
                </a:cubicBezTo>
                <a:cubicBezTo>
                  <a:pt x="1001" y="1928"/>
                  <a:pt x="643" y="2456"/>
                  <a:pt x="390" y="3050"/>
                </a:cubicBezTo>
                <a:cubicBezTo>
                  <a:pt x="130" y="3670"/>
                  <a:pt x="0" y="4320"/>
                  <a:pt x="0" y="5000"/>
                </a:cubicBezTo>
                <a:cubicBezTo>
                  <a:pt x="0" y="5680"/>
                  <a:pt x="130" y="6330"/>
                  <a:pt x="390" y="6950"/>
                </a:cubicBezTo>
                <a:cubicBezTo>
                  <a:pt x="643" y="7543"/>
                  <a:pt x="1001" y="8071"/>
                  <a:pt x="1465" y="8535"/>
                </a:cubicBezTo>
                <a:cubicBezTo>
                  <a:pt x="1928" y="8998"/>
                  <a:pt x="2456" y="9356"/>
                  <a:pt x="3049" y="9610"/>
                </a:cubicBezTo>
                <a:cubicBezTo>
                  <a:pt x="3669" y="9870"/>
                  <a:pt x="4319" y="10000"/>
                  <a:pt x="4999" y="10000"/>
                </a:cubicBezTo>
                <a:cubicBezTo>
                  <a:pt x="5679" y="10000"/>
                  <a:pt x="6329" y="9870"/>
                  <a:pt x="6949" y="9610"/>
                </a:cubicBezTo>
                <a:cubicBezTo>
                  <a:pt x="7541" y="9356"/>
                  <a:pt x="8069" y="8998"/>
                  <a:pt x="8533" y="8535"/>
                </a:cubicBezTo>
                <a:cubicBezTo>
                  <a:pt x="8996" y="8071"/>
                  <a:pt x="9354" y="7543"/>
                  <a:pt x="9608" y="6950"/>
                </a:cubicBezTo>
                <a:cubicBezTo>
                  <a:pt x="9868" y="6330"/>
                  <a:pt x="9998" y="5680"/>
                  <a:pt x="9998" y="5000"/>
                </a:cubicBezTo>
                <a:cubicBezTo>
                  <a:pt x="9998" y="4320"/>
                  <a:pt x="9868" y="3670"/>
                  <a:pt x="9608" y="3050"/>
                </a:cubicBezTo>
                <a:cubicBezTo>
                  <a:pt x="9354" y="2456"/>
                  <a:pt x="8996" y="1928"/>
                  <a:pt x="8533" y="1465"/>
                </a:cubicBezTo>
                <a:cubicBezTo>
                  <a:pt x="8069" y="1001"/>
                  <a:pt x="7541" y="643"/>
                  <a:pt x="6949" y="390"/>
                </a:cubicBezTo>
                <a:cubicBezTo>
                  <a:pt x="6329" y="130"/>
                  <a:pt x="5679" y="0"/>
                  <a:pt x="4999" y="0"/>
                </a:cubicBezTo>
                <a:moveTo>
                  <a:pt x="4499" y="6960"/>
                </a:moveTo>
                <a:lnTo>
                  <a:pt x="7728" y="3730"/>
                </a:lnTo>
                <a:lnTo>
                  <a:pt x="7019" y="3020"/>
                </a:lnTo>
                <a:lnTo>
                  <a:pt x="4499" y="5540"/>
                </a:lnTo>
                <a:lnTo>
                  <a:pt x="3099" y="4150"/>
                </a:lnTo>
                <a:lnTo>
                  <a:pt x="2400" y="485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true"/>
          <p:nvPr/>
        </p:nvSpPr>
        <p:spPr>
          <a:xfrm flipH="false" flipV="false" rot="0">
            <a:off x="689944" y="4714875"/>
            <a:ext cx="11041922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中介机制：</a:t>
            </a:r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某中介变量在某关系中发挥部分中介作用，中介效应量为[数值]，占总效应的[百分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比]%，Bootstrap检验置信区间不含零。</a:t>
            </a:r>
            <a:endParaRPr/>
          </a:p>
        </p:txBody>
      </p:sp>
      <p:sp>
        <p:nvSpPr>
          <p:cNvPr id="12" name="AutoShape 12"/>
          <p:cNvSpPr/>
          <p:nvPr/>
        </p:nvSpPr>
        <p:spPr>
          <a:xfrm flipH="false" flipV="false" rot="0">
            <a:off x="440199" y="5362575"/>
            <a:ext cx="152362" cy="152400"/>
          </a:xfrm>
          <a:custGeom>
            <a:rect b="b" l="l" r="r" t="t"/>
            <a:pathLst>
              <a:path h="10000" w="9998">
                <a:moveTo>
                  <a:pt x="1000" y="5000"/>
                </a:moveTo>
                <a:cubicBezTo>
                  <a:pt x="1000" y="4273"/>
                  <a:pt x="1183" y="3600"/>
                  <a:pt x="1550" y="2980"/>
                </a:cubicBezTo>
                <a:cubicBezTo>
                  <a:pt x="1903" y="2380"/>
                  <a:pt x="2379" y="1903"/>
                  <a:pt x="2979" y="1550"/>
                </a:cubicBezTo>
                <a:cubicBezTo>
                  <a:pt x="3599" y="1183"/>
                  <a:pt x="4272" y="1000"/>
                  <a:pt x="4999" y="1000"/>
                </a:cubicBezTo>
                <a:cubicBezTo>
                  <a:pt x="5725" y="1000"/>
                  <a:pt x="6399" y="1183"/>
                  <a:pt x="7019" y="1550"/>
                </a:cubicBezTo>
                <a:cubicBezTo>
                  <a:pt x="7618" y="1903"/>
                  <a:pt x="8094" y="2380"/>
                  <a:pt x="8448" y="2980"/>
                </a:cubicBezTo>
                <a:cubicBezTo>
                  <a:pt x="8814" y="3600"/>
                  <a:pt x="8998" y="4273"/>
                  <a:pt x="8998" y="5000"/>
                </a:cubicBezTo>
                <a:cubicBezTo>
                  <a:pt x="8998" y="5726"/>
                  <a:pt x="8814" y="6400"/>
                  <a:pt x="8448" y="7020"/>
                </a:cubicBezTo>
                <a:cubicBezTo>
                  <a:pt x="8094" y="7620"/>
                  <a:pt x="7618" y="8096"/>
                  <a:pt x="7019" y="8450"/>
                </a:cubicBezTo>
                <a:cubicBezTo>
                  <a:pt x="6399" y="8816"/>
                  <a:pt x="5725" y="9000"/>
                  <a:pt x="4999" y="9000"/>
                </a:cubicBezTo>
                <a:cubicBezTo>
                  <a:pt x="4272" y="9000"/>
                  <a:pt x="3599" y="8816"/>
                  <a:pt x="2979" y="8450"/>
                </a:cubicBezTo>
                <a:cubicBezTo>
                  <a:pt x="2379" y="8096"/>
                  <a:pt x="1903" y="7620"/>
                  <a:pt x="1550" y="7020"/>
                </a:cubicBezTo>
                <a:cubicBezTo>
                  <a:pt x="1183" y="6400"/>
                  <a:pt x="1000" y="5726"/>
                  <a:pt x="1000" y="5000"/>
                </a:cubicBezTo>
                <a:moveTo>
                  <a:pt x="4999" y="0"/>
                </a:moveTo>
                <a:cubicBezTo>
                  <a:pt x="4319" y="0"/>
                  <a:pt x="3669" y="130"/>
                  <a:pt x="3049" y="390"/>
                </a:cubicBezTo>
                <a:cubicBezTo>
                  <a:pt x="2456" y="643"/>
                  <a:pt x="1928" y="1001"/>
                  <a:pt x="1465" y="1465"/>
                </a:cubicBezTo>
                <a:cubicBezTo>
                  <a:pt x="1001" y="1928"/>
                  <a:pt x="643" y="2456"/>
                  <a:pt x="390" y="3050"/>
                </a:cubicBezTo>
                <a:cubicBezTo>
                  <a:pt x="130" y="3670"/>
                  <a:pt x="0" y="4320"/>
                  <a:pt x="0" y="5000"/>
                </a:cubicBezTo>
                <a:cubicBezTo>
                  <a:pt x="0" y="5680"/>
                  <a:pt x="130" y="6330"/>
                  <a:pt x="390" y="6950"/>
                </a:cubicBezTo>
                <a:cubicBezTo>
                  <a:pt x="643" y="7543"/>
                  <a:pt x="1001" y="8071"/>
                  <a:pt x="1465" y="8535"/>
                </a:cubicBezTo>
                <a:cubicBezTo>
                  <a:pt x="1928" y="8998"/>
                  <a:pt x="2456" y="9356"/>
                  <a:pt x="3049" y="9610"/>
                </a:cubicBezTo>
                <a:cubicBezTo>
                  <a:pt x="3669" y="9870"/>
                  <a:pt x="4319" y="10000"/>
                  <a:pt x="4999" y="10000"/>
                </a:cubicBezTo>
                <a:cubicBezTo>
                  <a:pt x="5679" y="10000"/>
                  <a:pt x="6329" y="9870"/>
                  <a:pt x="6949" y="9610"/>
                </a:cubicBezTo>
                <a:cubicBezTo>
                  <a:pt x="7541" y="9356"/>
                  <a:pt x="8069" y="8998"/>
                  <a:pt x="8533" y="8535"/>
                </a:cubicBezTo>
                <a:cubicBezTo>
                  <a:pt x="8996" y="8071"/>
                  <a:pt x="9354" y="7543"/>
                  <a:pt x="9608" y="6950"/>
                </a:cubicBezTo>
                <a:cubicBezTo>
                  <a:pt x="9868" y="6330"/>
                  <a:pt x="9998" y="5680"/>
                  <a:pt x="9998" y="5000"/>
                </a:cubicBezTo>
                <a:cubicBezTo>
                  <a:pt x="9998" y="4320"/>
                  <a:pt x="9868" y="3670"/>
                  <a:pt x="9608" y="3050"/>
                </a:cubicBezTo>
                <a:cubicBezTo>
                  <a:pt x="9354" y="2456"/>
                  <a:pt x="8996" y="1928"/>
                  <a:pt x="8533" y="1465"/>
                </a:cubicBezTo>
                <a:cubicBezTo>
                  <a:pt x="8069" y="1001"/>
                  <a:pt x="7541" y="643"/>
                  <a:pt x="6949" y="390"/>
                </a:cubicBezTo>
                <a:cubicBezTo>
                  <a:pt x="6329" y="130"/>
                  <a:pt x="5679" y="0"/>
                  <a:pt x="4999" y="0"/>
                </a:cubicBezTo>
                <a:moveTo>
                  <a:pt x="4499" y="6960"/>
                </a:moveTo>
                <a:lnTo>
                  <a:pt x="7728" y="3730"/>
                </a:lnTo>
                <a:lnTo>
                  <a:pt x="7019" y="3020"/>
                </a:lnTo>
                <a:lnTo>
                  <a:pt x="4499" y="5540"/>
                </a:lnTo>
                <a:lnTo>
                  <a:pt x="3099" y="4150"/>
                </a:lnTo>
                <a:lnTo>
                  <a:pt x="2400" y="485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true"/>
          <p:nvPr/>
        </p:nvSpPr>
        <p:spPr>
          <a:xfrm flipH="false" flipV="false" rot="0">
            <a:off x="689944" y="5334000"/>
            <a:ext cx="11041922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边界条件：</a:t>
            </a:r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某调节变量显著调节某关系的强度，简单斜率分析显示在高水平调节变量下，斜率从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[数值]增至[数值]（β=[数值], p&lt;0.05）。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440199" y="5981700"/>
            <a:ext cx="152362" cy="152400"/>
          </a:xfrm>
          <a:custGeom>
            <a:rect b="b" l="l" r="r" t="t"/>
            <a:pathLst>
              <a:path h="10000" w="9998">
                <a:moveTo>
                  <a:pt x="1000" y="5000"/>
                </a:moveTo>
                <a:cubicBezTo>
                  <a:pt x="1000" y="4273"/>
                  <a:pt x="1183" y="3600"/>
                  <a:pt x="1550" y="2980"/>
                </a:cubicBezTo>
                <a:cubicBezTo>
                  <a:pt x="1903" y="2380"/>
                  <a:pt x="2379" y="1903"/>
                  <a:pt x="2979" y="1550"/>
                </a:cubicBezTo>
                <a:cubicBezTo>
                  <a:pt x="3599" y="1183"/>
                  <a:pt x="4272" y="1000"/>
                  <a:pt x="4999" y="1000"/>
                </a:cubicBezTo>
                <a:cubicBezTo>
                  <a:pt x="5725" y="1000"/>
                  <a:pt x="6399" y="1183"/>
                  <a:pt x="7019" y="1550"/>
                </a:cubicBezTo>
                <a:cubicBezTo>
                  <a:pt x="7618" y="1903"/>
                  <a:pt x="8094" y="2380"/>
                  <a:pt x="8448" y="2980"/>
                </a:cubicBezTo>
                <a:cubicBezTo>
                  <a:pt x="8814" y="3600"/>
                  <a:pt x="8998" y="4273"/>
                  <a:pt x="8998" y="5000"/>
                </a:cubicBezTo>
                <a:cubicBezTo>
                  <a:pt x="8998" y="5726"/>
                  <a:pt x="8814" y="6400"/>
                  <a:pt x="8448" y="7020"/>
                </a:cubicBezTo>
                <a:cubicBezTo>
                  <a:pt x="8094" y="7620"/>
                  <a:pt x="7618" y="8096"/>
                  <a:pt x="7019" y="8450"/>
                </a:cubicBezTo>
                <a:cubicBezTo>
                  <a:pt x="6399" y="8816"/>
                  <a:pt x="5725" y="9000"/>
                  <a:pt x="4999" y="9000"/>
                </a:cubicBezTo>
                <a:cubicBezTo>
                  <a:pt x="4272" y="9000"/>
                  <a:pt x="3599" y="8816"/>
                  <a:pt x="2979" y="8450"/>
                </a:cubicBezTo>
                <a:cubicBezTo>
                  <a:pt x="2379" y="8096"/>
                  <a:pt x="1903" y="7620"/>
                  <a:pt x="1550" y="7020"/>
                </a:cubicBezTo>
                <a:cubicBezTo>
                  <a:pt x="1183" y="6400"/>
                  <a:pt x="1000" y="5726"/>
                  <a:pt x="1000" y="5000"/>
                </a:cubicBezTo>
                <a:moveTo>
                  <a:pt x="4999" y="0"/>
                </a:moveTo>
                <a:cubicBezTo>
                  <a:pt x="4319" y="0"/>
                  <a:pt x="3669" y="130"/>
                  <a:pt x="3049" y="390"/>
                </a:cubicBezTo>
                <a:cubicBezTo>
                  <a:pt x="2456" y="643"/>
                  <a:pt x="1928" y="1001"/>
                  <a:pt x="1465" y="1465"/>
                </a:cubicBezTo>
                <a:cubicBezTo>
                  <a:pt x="1001" y="1928"/>
                  <a:pt x="643" y="2456"/>
                  <a:pt x="390" y="3050"/>
                </a:cubicBezTo>
                <a:cubicBezTo>
                  <a:pt x="130" y="3670"/>
                  <a:pt x="0" y="4320"/>
                  <a:pt x="0" y="5000"/>
                </a:cubicBezTo>
                <a:cubicBezTo>
                  <a:pt x="0" y="5680"/>
                  <a:pt x="130" y="6330"/>
                  <a:pt x="390" y="6950"/>
                </a:cubicBezTo>
                <a:cubicBezTo>
                  <a:pt x="643" y="7543"/>
                  <a:pt x="1001" y="8071"/>
                  <a:pt x="1465" y="8535"/>
                </a:cubicBezTo>
                <a:cubicBezTo>
                  <a:pt x="1928" y="8998"/>
                  <a:pt x="2456" y="9356"/>
                  <a:pt x="3049" y="9610"/>
                </a:cubicBezTo>
                <a:cubicBezTo>
                  <a:pt x="3669" y="9870"/>
                  <a:pt x="4319" y="10000"/>
                  <a:pt x="4999" y="10000"/>
                </a:cubicBezTo>
                <a:cubicBezTo>
                  <a:pt x="5679" y="10000"/>
                  <a:pt x="6329" y="9870"/>
                  <a:pt x="6949" y="9610"/>
                </a:cubicBezTo>
                <a:cubicBezTo>
                  <a:pt x="7541" y="9356"/>
                  <a:pt x="8069" y="8998"/>
                  <a:pt x="8533" y="8535"/>
                </a:cubicBezTo>
                <a:cubicBezTo>
                  <a:pt x="8996" y="8071"/>
                  <a:pt x="9354" y="7543"/>
                  <a:pt x="9608" y="6950"/>
                </a:cubicBezTo>
                <a:cubicBezTo>
                  <a:pt x="9868" y="6330"/>
                  <a:pt x="9998" y="5680"/>
                  <a:pt x="9998" y="5000"/>
                </a:cubicBezTo>
                <a:cubicBezTo>
                  <a:pt x="9998" y="4320"/>
                  <a:pt x="9868" y="3670"/>
                  <a:pt x="9608" y="3050"/>
                </a:cubicBezTo>
                <a:cubicBezTo>
                  <a:pt x="9354" y="2456"/>
                  <a:pt x="8996" y="1928"/>
                  <a:pt x="8533" y="1465"/>
                </a:cubicBezTo>
                <a:cubicBezTo>
                  <a:pt x="8069" y="1001"/>
                  <a:pt x="7541" y="643"/>
                  <a:pt x="6949" y="390"/>
                </a:cubicBezTo>
                <a:cubicBezTo>
                  <a:pt x="6329" y="130"/>
                  <a:pt x="5679" y="0"/>
                  <a:pt x="4999" y="0"/>
                </a:cubicBezTo>
                <a:moveTo>
                  <a:pt x="4499" y="6960"/>
                </a:moveTo>
                <a:lnTo>
                  <a:pt x="7728" y="3730"/>
                </a:lnTo>
                <a:lnTo>
                  <a:pt x="7019" y="3020"/>
                </a:lnTo>
                <a:lnTo>
                  <a:pt x="4499" y="5540"/>
                </a:lnTo>
                <a:lnTo>
                  <a:pt x="3099" y="4150"/>
                </a:lnTo>
                <a:lnTo>
                  <a:pt x="2400" y="485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true"/>
          <p:nvPr/>
        </p:nvSpPr>
        <p:spPr>
          <a:xfrm flipH="false" flipV="false" rot="0">
            <a:off x="4094279" y="6018014"/>
            <a:ext cx="2714393" cy="1143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8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实验组</a:t>
            </a:r>
            <a:endParaRPr lang="en-US" sz="1100"/>
          </a:p>
        </p:txBody>
      </p:sp>
      <p:sp>
        <p:nvSpPr>
          <p:cNvPr id="16" name="TextBox 16"/>
          <p:cNvSpPr txBox="true"/>
          <p:nvPr/>
        </p:nvSpPr>
        <p:spPr>
          <a:xfrm flipH="false" flipV="false" rot="0">
            <a:off x="5205451" y="6018014"/>
            <a:ext cx="1603223" cy="1143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8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对照组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689944" y="5953125"/>
            <a:ext cx="11041922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组间差异：</a:t>
            </a:r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实验组在某关键指标上显著优于对照组（M实验组=[数值] vs M对照组=[数值], t=[数值],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p&lt;0.01），长期追踪显示干预效果持续显著。</a:t>
            </a:r>
            <a:endParaRPr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7189577" y="1371600"/>
            <a:ext cx="4542290" cy="5029200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 flipH="false" flipV="false" rot="0">
            <a:off x="7189577" y="1371600"/>
            <a:ext cx="4542290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TextBox 20"/>
          <p:cNvSpPr txBox="true"/>
          <p:nvPr/>
        </p:nvSpPr>
        <p:spPr>
          <a:xfrm flipH="false" flipV="false" rot="0">
            <a:off x="7899013" y="1590675"/>
            <a:ext cx="3123419" cy="242888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实验组与对照组关键指标对比</a:t>
            </a:r>
            <a:endParaRPr lang="en-US" sz="1100"/>
          </a:p>
        </p:txBody>
      </p:sp>
      <p:graphicFrame>
        <p:nvGraphicFramePr>
          <p:cNvPr id="21" name="Chart 21"/>
          <p:cNvGraphicFramePr>
            <a:graphicFrameLocks noGrp="true"/>
          </p:cNvGraphicFramePr>
          <p:nvPr/>
        </p:nvGraphicFramePr>
        <p:xfrm>
          <a:off x="7389552" y="1947862"/>
          <a:ext cx="4142339" cy="4019550"/>
        </p:xfrm>
        <a:graphic>
          <a:graphicData uri="http://schemas.openxmlformats.org/drawingml/2006/chart">
            <c:chart r:id="rId2"/>
          </a:graphicData>
        </a:graphic>
      </p:graphicFrame>
      <p:sp>
        <p:nvSpPr>
          <p:cNvPr id="21" name="TextBox 21"/>
          <p:cNvSpPr txBox="true"/>
          <p:nvPr/>
        </p:nvSpPr>
        <p:spPr>
          <a:xfrm flipH="false" flipV="false" rot="0">
            <a:off x="7915900" y="6043612"/>
            <a:ext cx="3089643" cy="15716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800">
                <a:ln/>
                <a:solidFill>
                  <a:srgbClr val="0A1F3D">
                    <a:alpha val="5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注：评分范围1-5分，分数越高表示表现越优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Mechanism &amp; Robustness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524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机制分析与稳健性检验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390650"/>
            <a:ext cx="11274781" cy="456159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通过结构方程模型和中介效应检验揭示中介机制的作用路径，模型拟合指标优良（CFI&gt;0.95, RMSEA&lt;0.06），调节中介分析显示该效应在不同条件下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呈现显著差异；经多维度稳健性检验后结论依然成立。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207716"/>
            <a:ext cx="5485028" cy="419308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207716"/>
            <a:ext cx="5485028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745964" y="2598241"/>
            <a:ext cx="228543" cy="228600"/>
          </a:xfrm>
          <a:custGeom>
            <a:rect b="b" l="l" r="r" t="t"/>
            <a:pathLst>
              <a:path h="10000" w="9998">
                <a:moveTo>
                  <a:pt x="0" y="7059"/>
                </a:moveTo>
                <a:lnTo>
                  <a:pt x="1428" y="7059"/>
                </a:lnTo>
                <a:lnTo>
                  <a:pt x="1428" y="3235"/>
                </a:lnTo>
                <a:cubicBezTo>
                  <a:pt x="1428" y="2757"/>
                  <a:pt x="1525" y="2316"/>
                  <a:pt x="1719" y="1912"/>
                </a:cubicBezTo>
                <a:cubicBezTo>
                  <a:pt x="1912" y="1508"/>
                  <a:pt x="2172" y="1186"/>
                  <a:pt x="2499" y="947"/>
                </a:cubicBezTo>
                <a:cubicBezTo>
                  <a:pt x="2826" y="707"/>
                  <a:pt x="3183" y="588"/>
                  <a:pt x="3571" y="588"/>
                </a:cubicBezTo>
                <a:cubicBezTo>
                  <a:pt x="3958" y="588"/>
                  <a:pt x="4315" y="707"/>
                  <a:pt x="4642" y="947"/>
                </a:cubicBezTo>
                <a:cubicBezTo>
                  <a:pt x="4968" y="1186"/>
                  <a:pt x="5229" y="1508"/>
                  <a:pt x="5423" y="1912"/>
                </a:cubicBezTo>
                <a:cubicBezTo>
                  <a:pt x="5616" y="2316"/>
                  <a:pt x="5713" y="2757"/>
                  <a:pt x="5713" y="3235"/>
                </a:cubicBezTo>
                <a:lnTo>
                  <a:pt x="5713" y="7353"/>
                </a:lnTo>
                <a:cubicBezTo>
                  <a:pt x="5713" y="7619"/>
                  <a:pt x="5767" y="7864"/>
                  <a:pt x="5875" y="8088"/>
                </a:cubicBezTo>
                <a:cubicBezTo>
                  <a:pt x="5983" y="8312"/>
                  <a:pt x="6127" y="8490"/>
                  <a:pt x="6308" y="8624"/>
                </a:cubicBezTo>
                <a:cubicBezTo>
                  <a:pt x="6489" y="8757"/>
                  <a:pt x="6687" y="8824"/>
                  <a:pt x="6903" y="8824"/>
                </a:cubicBezTo>
                <a:cubicBezTo>
                  <a:pt x="7119" y="8824"/>
                  <a:pt x="7317" y="8757"/>
                  <a:pt x="7498" y="8624"/>
                </a:cubicBezTo>
                <a:cubicBezTo>
                  <a:pt x="7679" y="8490"/>
                  <a:pt x="7824" y="8312"/>
                  <a:pt x="7932" y="8088"/>
                </a:cubicBezTo>
                <a:cubicBezTo>
                  <a:pt x="8040" y="7864"/>
                  <a:pt x="8094" y="7619"/>
                  <a:pt x="8094" y="7353"/>
                </a:cubicBezTo>
                <a:lnTo>
                  <a:pt x="8094" y="3424"/>
                </a:lnTo>
                <a:cubicBezTo>
                  <a:pt x="7814" y="3306"/>
                  <a:pt x="7586" y="3094"/>
                  <a:pt x="7408" y="2788"/>
                </a:cubicBezTo>
                <a:cubicBezTo>
                  <a:pt x="7230" y="2482"/>
                  <a:pt x="7141" y="2141"/>
                  <a:pt x="7141" y="1765"/>
                </a:cubicBezTo>
                <a:cubicBezTo>
                  <a:pt x="7141" y="1443"/>
                  <a:pt x="7204" y="1146"/>
                  <a:pt x="7332" y="876"/>
                </a:cubicBezTo>
                <a:cubicBezTo>
                  <a:pt x="7458" y="606"/>
                  <a:pt x="7631" y="392"/>
                  <a:pt x="7851" y="235"/>
                </a:cubicBezTo>
                <a:cubicBezTo>
                  <a:pt x="8069" y="78"/>
                  <a:pt x="8309" y="0"/>
                  <a:pt x="8570" y="0"/>
                </a:cubicBezTo>
                <a:cubicBezTo>
                  <a:pt x="8830" y="0"/>
                  <a:pt x="9069" y="78"/>
                  <a:pt x="9289" y="235"/>
                </a:cubicBezTo>
                <a:cubicBezTo>
                  <a:pt x="9507" y="392"/>
                  <a:pt x="9680" y="606"/>
                  <a:pt x="9808" y="876"/>
                </a:cubicBezTo>
                <a:cubicBezTo>
                  <a:pt x="9934" y="1146"/>
                  <a:pt x="9998" y="1443"/>
                  <a:pt x="9998" y="1765"/>
                </a:cubicBezTo>
                <a:cubicBezTo>
                  <a:pt x="9998" y="2141"/>
                  <a:pt x="9909" y="2482"/>
                  <a:pt x="9731" y="2788"/>
                </a:cubicBezTo>
                <a:cubicBezTo>
                  <a:pt x="9553" y="3094"/>
                  <a:pt x="9325" y="3306"/>
                  <a:pt x="9046" y="3424"/>
                </a:cubicBezTo>
                <a:lnTo>
                  <a:pt x="9046" y="7353"/>
                </a:lnTo>
                <a:cubicBezTo>
                  <a:pt x="9046" y="7831"/>
                  <a:pt x="8949" y="8272"/>
                  <a:pt x="8755" y="8676"/>
                </a:cubicBezTo>
                <a:cubicBezTo>
                  <a:pt x="8561" y="9080"/>
                  <a:pt x="8301" y="9401"/>
                  <a:pt x="7975" y="9641"/>
                </a:cubicBezTo>
                <a:cubicBezTo>
                  <a:pt x="7647" y="9880"/>
                  <a:pt x="7290" y="10000"/>
                  <a:pt x="6903" y="10000"/>
                </a:cubicBezTo>
                <a:cubicBezTo>
                  <a:pt x="6516" y="10000"/>
                  <a:pt x="6159" y="9880"/>
                  <a:pt x="5832" y="9641"/>
                </a:cubicBezTo>
                <a:cubicBezTo>
                  <a:pt x="5505" y="9401"/>
                  <a:pt x="5245" y="9080"/>
                  <a:pt x="5051" y="8676"/>
                </a:cubicBezTo>
                <a:cubicBezTo>
                  <a:pt x="4857" y="8272"/>
                  <a:pt x="4761" y="7831"/>
                  <a:pt x="4761" y="7353"/>
                </a:cubicBezTo>
                <a:lnTo>
                  <a:pt x="4761" y="3235"/>
                </a:lnTo>
                <a:cubicBezTo>
                  <a:pt x="4761" y="2968"/>
                  <a:pt x="4707" y="2723"/>
                  <a:pt x="4599" y="2500"/>
                </a:cubicBezTo>
                <a:cubicBezTo>
                  <a:pt x="4491" y="2276"/>
                  <a:pt x="4346" y="2098"/>
                  <a:pt x="4166" y="1965"/>
                </a:cubicBezTo>
                <a:cubicBezTo>
                  <a:pt x="3984" y="1831"/>
                  <a:pt x="3786" y="1765"/>
                  <a:pt x="3571" y="1765"/>
                </a:cubicBezTo>
                <a:cubicBezTo>
                  <a:pt x="3355" y="1765"/>
                  <a:pt x="3156" y="1831"/>
                  <a:pt x="2976" y="1965"/>
                </a:cubicBezTo>
                <a:cubicBezTo>
                  <a:pt x="2794" y="2098"/>
                  <a:pt x="2650" y="2276"/>
                  <a:pt x="2542" y="2500"/>
                </a:cubicBezTo>
                <a:cubicBezTo>
                  <a:pt x="2434" y="2723"/>
                  <a:pt x="2380" y="2968"/>
                  <a:pt x="2380" y="3235"/>
                </a:cubicBezTo>
                <a:lnTo>
                  <a:pt x="2380" y="7059"/>
                </a:lnTo>
                <a:lnTo>
                  <a:pt x="3809" y="7059"/>
                </a:lnTo>
                <a:lnTo>
                  <a:pt x="1904" y="10000"/>
                </a:lnTo>
                <a:lnTo>
                  <a:pt x="0" y="7059"/>
                </a:lnTo>
                <a:moveTo>
                  <a:pt x="8570" y="2353"/>
                </a:moveTo>
                <a:cubicBezTo>
                  <a:pt x="8703" y="2353"/>
                  <a:pt x="8816" y="2296"/>
                  <a:pt x="8908" y="2182"/>
                </a:cubicBezTo>
                <a:cubicBezTo>
                  <a:pt x="9000" y="2068"/>
                  <a:pt x="9046" y="1929"/>
                  <a:pt x="9046" y="1765"/>
                </a:cubicBezTo>
                <a:cubicBezTo>
                  <a:pt x="9046" y="1600"/>
                  <a:pt x="9000" y="1461"/>
                  <a:pt x="8908" y="1347"/>
                </a:cubicBezTo>
                <a:cubicBezTo>
                  <a:pt x="8816" y="1233"/>
                  <a:pt x="8703" y="1176"/>
                  <a:pt x="8570" y="1176"/>
                </a:cubicBezTo>
                <a:cubicBezTo>
                  <a:pt x="8436" y="1176"/>
                  <a:pt x="8324" y="1233"/>
                  <a:pt x="8232" y="1347"/>
                </a:cubicBezTo>
                <a:cubicBezTo>
                  <a:pt x="8140" y="1461"/>
                  <a:pt x="8094" y="1600"/>
                  <a:pt x="8094" y="1765"/>
                </a:cubicBezTo>
                <a:cubicBezTo>
                  <a:pt x="8094" y="1929"/>
                  <a:pt x="8140" y="2068"/>
                  <a:pt x="8232" y="2182"/>
                </a:cubicBezTo>
                <a:cubicBezTo>
                  <a:pt x="8324" y="2296"/>
                  <a:pt x="8436" y="2353"/>
                  <a:pt x="8570" y="2353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1063409" y="2588716"/>
            <a:ext cx="1428393" cy="2476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8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作用机制解析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 flipH="false" flipV="false" rot="0">
            <a:off x="771332" y="3131641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true"/>
          <p:nvPr/>
        </p:nvSpPr>
        <p:spPr>
          <a:xfrm flipH="false" flipV="false" rot="0">
            <a:off x="853763" y="3179266"/>
            <a:ext cx="14611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1</a:t>
            </a:r>
            <a:endParaRPr lang="en-US" sz="1100"/>
          </a:p>
        </p:txBody>
      </p:sp>
      <p:sp>
        <p:nvSpPr>
          <p:cNvPr id="12" name="TextBox 12"/>
          <p:cNvSpPr txBox="true"/>
          <p:nvPr/>
        </p:nvSpPr>
        <p:spPr>
          <a:xfrm flipH="false" flipV="false" rot="0">
            <a:off x="1114147" y="3131641"/>
            <a:ext cx="4513721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中介效应检验</a:t>
            </a:r>
            <a:endParaRPr lang="en-US" sz="1100"/>
          </a:p>
        </p:txBody>
      </p:sp>
      <p:sp>
        <p:nvSpPr>
          <p:cNvPr id="13" name="TextBox 13"/>
          <p:cNvSpPr txBox="true"/>
          <p:nvPr/>
        </p:nvSpPr>
        <p:spPr>
          <a:xfrm flipH="false" flipV="false" rot="0">
            <a:off x="1114147" y="3453557"/>
            <a:ext cx="4513721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中介效应检验显示核心变量通过特定路径产生间接效应，效应量占总效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应的显著比例，置信区间稳健，验证了理论假设中的传导机制。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771332" y="4148882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true"/>
          <p:nvPr/>
        </p:nvSpPr>
        <p:spPr>
          <a:xfrm flipH="false" flipV="false" rot="0">
            <a:off x="853763" y="4196507"/>
            <a:ext cx="14611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2</a:t>
            </a:r>
            <a:endParaRPr lang="en-US" sz="1100"/>
          </a:p>
        </p:txBody>
      </p:sp>
      <p:sp>
        <p:nvSpPr>
          <p:cNvPr id="16" name="TextBox 16"/>
          <p:cNvSpPr txBox="true"/>
          <p:nvPr/>
        </p:nvSpPr>
        <p:spPr>
          <a:xfrm flipH="false" flipV="false" rot="0">
            <a:off x="1114147" y="4148882"/>
            <a:ext cx="4513721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调节中介分析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1114147" y="4470796"/>
            <a:ext cx="4513721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调节中介分析进一步揭示，在不同调节水平下中介效应呈现显著差异，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在高水平调节条件下效应增强，呈现典型的条件性中介特征。</a:t>
            </a:r>
            <a:endParaRPr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6246838" y="2207716"/>
            <a:ext cx="5485028" cy="419308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 flipH="false" flipV="false" rot="0">
            <a:off x="6246838" y="2207716"/>
            <a:ext cx="5485028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 flipH="false" flipV="false" rot="0">
            <a:off x="6535716" y="2598241"/>
            <a:ext cx="228543" cy="228600"/>
          </a:xfrm>
          <a:custGeom>
            <a:rect b="b" l="l" r="r" t="t"/>
            <a:pathLst>
              <a:path h="10000" w="9998">
                <a:moveTo>
                  <a:pt x="433" y="827"/>
                </a:moveTo>
                <a:lnTo>
                  <a:pt x="4999" y="0"/>
                </a:lnTo>
                <a:lnTo>
                  <a:pt x="9565" y="827"/>
                </a:lnTo>
                <a:cubicBezTo>
                  <a:pt x="9691" y="851"/>
                  <a:pt x="9794" y="906"/>
                  <a:pt x="9876" y="991"/>
                </a:cubicBezTo>
                <a:cubicBezTo>
                  <a:pt x="9957" y="1075"/>
                  <a:pt x="9998" y="1169"/>
                  <a:pt x="9998" y="1273"/>
                </a:cubicBezTo>
                <a:lnTo>
                  <a:pt x="9998" y="5809"/>
                </a:lnTo>
                <a:cubicBezTo>
                  <a:pt x="9998" y="6269"/>
                  <a:pt x="9866" y="6700"/>
                  <a:pt x="9604" y="7100"/>
                </a:cubicBezTo>
                <a:cubicBezTo>
                  <a:pt x="9340" y="7500"/>
                  <a:pt x="8975" y="7827"/>
                  <a:pt x="8509" y="8082"/>
                </a:cubicBezTo>
                <a:lnTo>
                  <a:pt x="4999" y="10000"/>
                </a:lnTo>
                <a:lnTo>
                  <a:pt x="1489" y="8082"/>
                </a:lnTo>
                <a:cubicBezTo>
                  <a:pt x="1022" y="7827"/>
                  <a:pt x="657" y="7500"/>
                  <a:pt x="394" y="7100"/>
                </a:cubicBezTo>
                <a:cubicBezTo>
                  <a:pt x="131" y="6700"/>
                  <a:pt x="0" y="6269"/>
                  <a:pt x="0" y="5809"/>
                </a:cubicBezTo>
                <a:lnTo>
                  <a:pt x="0" y="1273"/>
                </a:lnTo>
                <a:cubicBezTo>
                  <a:pt x="0" y="1169"/>
                  <a:pt x="40" y="1075"/>
                  <a:pt x="122" y="991"/>
                </a:cubicBezTo>
                <a:cubicBezTo>
                  <a:pt x="203" y="906"/>
                  <a:pt x="307" y="851"/>
                  <a:pt x="433" y="827"/>
                </a:cubicBezTo>
                <a:moveTo>
                  <a:pt x="8887" y="1636"/>
                </a:moveTo>
                <a:lnTo>
                  <a:pt x="4999" y="927"/>
                </a:lnTo>
                <a:lnTo>
                  <a:pt x="1111" y="1636"/>
                </a:lnTo>
                <a:lnTo>
                  <a:pt x="1111" y="5809"/>
                </a:lnTo>
                <a:cubicBezTo>
                  <a:pt x="1111" y="6118"/>
                  <a:pt x="1198" y="6406"/>
                  <a:pt x="1372" y="6673"/>
                </a:cubicBezTo>
                <a:cubicBezTo>
                  <a:pt x="1546" y="6939"/>
                  <a:pt x="1788" y="7157"/>
                  <a:pt x="2100" y="7327"/>
                </a:cubicBezTo>
                <a:lnTo>
                  <a:pt x="4999" y="8909"/>
                </a:lnTo>
                <a:lnTo>
                  <a:pt x="7898" y="7327"/>
                </a:lnTo>
                <a:cubicBezTo>
                  <a:pt x="8209" y="7157"/>
                  <a:pt x="8452" y="6939"/>
                  <a:pt x="8626" y="6673"/>
                </a:cubicBezTo>
                <a:cubicBezTo>
                  <a:pt x="8800" y="6406"/>
                  <a:pt x="8887" y="6118"/>
                  <a:pt x="8887" y="5809"/>
                </a:cubicBezTo>
                <a:lnTo>
                  <a:pt x="8887" y="1636"/>
                </a:lnTo>
                <a:moveTo>
                  <a:pt x="4721" y="5536"/>
                </a:moveTo>
                <a:lnTo>
                  <a:pt x="7476" y="3282"/>
                </a:lnTo>
                <a:lnTo>
                  <a:pt x="8254" y="3927"/>
                </a:lnTo>
                <a:lnTo>
                  <a:pt x="4721" y="6818"/>
                </a:lnTo>
                <a:lnTo>
                  <a:pt x="2366" y="4891"/>
                </a:lnTo>
                <a:lnTo>
                  <a:pt x="3155" y="4245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true"/>
          <p:nvPr/>
        </p:nvSpPr>
        <p:spPr>
          <a:xfrm flipH="false" flipV="false" rot="0">
            <a:off x="6853161" y="2588716"/>
            <a:ext cx="1199850" cy="2476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8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稳健性检验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 flipH="false" flipV="false" rot="0">
            <a:off x="6561084" y="3131641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3" name="TextBox 23"/>
          <p:cNvSpPr txBox="true"/>
          <p:nvPr/>
        </p:nvSpPr>
        <p:spPr>
          <a:xfrm flipH="false" flipV="false" rot="0">
            <a:off x="6643515" y="3179266"/>
            <a:ext cx="14611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1</a:t>
            </a:r>
            <a:endParaRPr lang="en-US" sz="1100"/>
          </a:p>
        </p:txBody>
      </p:sp>
      <p:sp>
        <p:nvSpPr>
          <p:cNvPr id="24" name="TextBox 24"/>
          <p:cNvSpPr txBox="true"/>
          <p:nvPr/>
        </p:nvSpPr>
        <p:spPr>
          <a:xfrm flipH="false" flipV="false" rot="0">
            <a:off x="6903899" y="3131641"/>
            <a:ext cx="4513721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敏感性测试</a:t>
            </a:r>
            <a:endParaRPr lang="en-US" sz="1100"/>
          </a:p>
        </p:txBody>
      </p:sp>
      <p:sp>
        <p:nvSpPr>
          <p:cNvPr id="25" name="TextBox 25"/>
          <p:cNvSpPr txBox="true"/>
          <p:nvPr/>
        </p:nvSpPr>
        <p:spPr>
          <a:xfrm flipH="false" flipV="false" rot="0">
            <a:off x="6903899" y="3453557"/>
            <a:ext cx="4513721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采用替代指标重新测量核心变量、排除极端值、增加控制变量后，主效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应系数波动范围可控，证明结果对测量方式与模型设定不敏感。</a:t>
            </a:r>
            <a:endParaRPr/>
          </a:p>
        </p:txBody>
      </p:sp>
      <p:sp>
        <p:nvSpPr>
          <p:cNvPr id="26" name="AutoShape 26"/>
          <p:cNvSpPr/>
          <p:nvPr/>
        </p:nvSpPr>
        <p:spPr>
          <a:xfrm flipH="false" flipV="false" rot="0">
            <a:off x="6561084" y="4148882"/>
            <a:ext cx="228543" cy="228600"/>
          </a:xfrm>
          <a:prstGeom prst="ellipse">
            <a:avLst/>
          </a:pr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TextBox 27"/>
          <p:cNvSpPr txBox="true"/>
          <p:nvPr/>
        </p:nvSpPr>
        <p:spPr>
          <a:xfrm flipH="false" flipV="false" rot="0">
            <a:off x="6643515" y="4196507"/>
            <a:ext cx="14611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900">
                <a:ln/>
                <a:solidFill>
                  <a:srgbClr val="F1F3F5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2</a:t>
            </a:r>
            <a:endParaRPr lang="en-US" sz="1100"/>
          </a:p>
        </p:txBody>
      </p:sp>
      <p:sp>
        <p:nvSpPr>
          <p:cNvPr id="28" name="TextBox 28"/>
          <p:cNvSpPr txBox="true"/>
          <p:nvPr/>
        </p:nvSpPr>
        <p:spPr>
          <a:xfrm flipH="false" flipV="false" rot="0">
            <a:off x="6903899" y="4148882"/>
            <a:ext cx="4513721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内生性处理</a:t>
            </a:r>
            <a:endParaRPr lang="en-US" sz="1100"/>
          </a:p>
        </p:txBody>
      </p:sp>
      <p:sp>
        <p:nvSpPr>
          <p:cNvPr id="29" name="TextBox 29"/>
          <p:cNvSpPr txBox="true"/>
          <p:nvPr/>
        </p:nvSpPr>
        <p:spPr>
          <a:xfrm flipH="false" flipV="false" rot="0">
            <a:off x="6903899" y="4470796"/>
            <a:ext cx="4513721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通过工具变量法（IV）与倾向得分匹配（PSM）处理潜在内生性问题，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结果保持稳健，进一步验证了因果推断的可靠性与研究结论的稳健性。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CONCLUSION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905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研究结论与理论贡献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flipH="false" flipV="false" rot="0">
            <a:off x="457086" y="1428750"/>
            <a:ext cx="11274781" cy="917973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 flipH="false" flipV="false" rot="0">
            <a:off x="457086" y="1428750"/>
            <a:ext cx="9522" cy="917973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TextBox 7"/>
          <p:cNvSpPr txBox="true"/>
          <p:nvPr/>
        </p:nvSpPr>
        <p:spPr>
          <a:xfrm flipH="false" flipV="false" rot="0">
            <a:off x="714196" y="1676400"/>
            <a:ext cx="11474756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本研究通过[某方法]证实了[某理论假设]，构建了[某理论模型]，突破了[某传统范式]的分析局限，为[某学科领域]提供了新的理论解释框架，并对[某实践领域]提出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了可操作的改进建议，实现了理论创新与实践应用的有机统一。</a:t>
            </a:r>
            <a:endParaRPr/>
          </a:p>
        </p:txBody>
      </p:sp>
      <p:sp>
        <p:nvSpPr>
          <p:cNvPr id="8" name="AutoShape 8"/>
          <p:cNvSpPr/>
          <p:nvPr/>
        </p:nvSpPr>
        <p:spPr>
          <a:xfrm flipH="false" flipV="false" rot="0">
            <a:off x="457086" y="2575323"/>
            <a:ext cx="5561209" cy="1155203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 flipH="false" flipV="false" rot="0">
            <a:off x="457086" y="2575323"/>
            <a:ext cx="5561209" cy="9525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 flipH="false" flipV="false" rot="0">
            <a:off x="635932" y="2832498"/>
            <a:ext cx="190452" cy="190500"/>
          </a:xfrm>
          <a:custGeom>
            <a:rect b="b" l="l" r="r" t="t"/>
            <a:pathLst>
              <a:path h="10000" w="9998">
                <a:moveTo>
                  <a:pt x="3737" y="7619"/>
                </a:moveTo>
                <a:lnTo>
                  <a:pt x="4374" y="7619"/>
                </a:lnTo>
                <a:lnTo>
                  <a:pt x="4374" y="5238"/>
                </a:lnTo>
                <a:lnTo>
                  <a:pt x="5624" y="5238"/>
                </a:lnTo>
                <a:lnTo>
                  <a:pt x="5624" y="7619"/>
                </a:lnTo>
                <a:lnTo>
                  <a:pt x="6261" y="7619"/>
                </a:lnTo>
                <a:cubicBezTo>
                  <a:pt x="6303" y="7346"/>
                  <a:pt x="6419" y="7079"/>
                  <a:pt x="6611" y="6819"/>
                </a:cubicBezTo>
                <a:cubicBezTo>
                  <a:pt x="6777" y="6584"/>
                  <a:pt x="7023" y="6330"/>
                  <a:pt x="7349" y="6057"/>
                </a:cubicBezTo>
                <a:lnTo>
                  <a:pt x="7523" y="5914"/>
                </a:lnTo>
                <a:cubicBezTo>
                  <a:pt x="7765" y="5724"/>
                  <a:pt x="7898" y="5619"/>
                  <a:pt x="7923" y="5600"/>
                </a:cubicBezTo>
                <a:cubicBezTo>
                  <a:pt x="8189" y="5346"/>
                  <a:pt x="8394" y="5066"/>
                  <a:pt x="8536" y="4762"/>
                </a:cubicBezTo>
                <a:cubicBezTo>
                  <a:pt x="8677" y="4457"/>
                  <a:pt x="8748" y="4140"/>
                  <a:pt x="8748" y="3810"/>
                </a:cubicBezTo>
                <a:cubicBezTo>
                  <a:pt x="8748" y="3295"/>
                  <a:pt x="8577" y="2815"/>
                  <a:pt x="8236" y="2371"/>
                </a:cubicBezTo>
                <a:cubicBezTo>
                  <a:pt x="7902" y="1939"/>
                  <a:pt x="7452" y="1597"/>
                  <a:pt x="6886" y="1343"/>
                </a:cubicBezTo>
                <a:cubicBezTo>
                  <a:pt x="6302" y="1082"/>
                  <a:pt x="5673" y="952"/>
                  <a:pt x="4999" y="952"/>
                </a:cubicBezTo>
                <a:cubicBezTo>
                  <a:pt x="4324" y="952"/>
                  <a:pt x="3695" y="1082"/>
                  <a:pt x="3112" y="1343"/>
                </a:cubicBezTo>
                <a:cubicBezTo>
                  <a:pt x="2545" y="1597"/>
                  <a:pt x="2095" y="1939"/>
                  <a:pt x="1762" y="2371"/>
                </a:cubicBezTo>
                <a:cubicBezTo>
                  <a:pt x="1420" y="2815"/>
                  <a:pt x="1250" y="3295"/>
                  <a:pt x="1250" y="3810"/>
                </a:cubicBezTo>
                <a:cubicBezTo>
                  <a:pt x="1250" y="4140"/>
                  <a:pt x="1320" y="4457"/>
                  <a:pt x="1462" y="4762"/>
                </a:cubicBezTo>
                <a:cubicBezTo>
                  <a:pt x="1604" y="5066"/>
                  <a:pt x="1808" y="5342"/>
                  <a:pt x="2075" y="5590"/>
                </a:cubicBezTo>
                <a:cubicBezTo>
                  <a:pt x="2099" y="5616"/>
                  <a:pt x="2233" y="5724"/>
                  <a:pt x="2475" y="5914"/>
                </a:cubicBezTo>
                <a:lnTo>
                  <a:pt x="2649" y="6057"/>
                </a:lnTo>
                <a:cubicBezTo>
                  <a:pt x="2974" y="6330"/>
                  <a:pt x="3220" y="6584"/>
                  <a:pt x="3387" y="6819"/>
                </a:cubicBezTo>
                <a:cubicBezTo>
                  <a:pt x="3578" y="7079"/>
                  <a:pt x="3695" y="7346"/>
                  <a:pt x="3737" y="7619"/>
                </a:cubicBezTo>
                <a:moveTo>
                  <a:pt x="6249" y="8571"/>
                </a:moveTo>
                <a:lnTo>
                  <a:pt x="3749" y="8571"/>
                </a:lnTo>
                <a:lnTo>
                  <a:pt x="3749" y="9048"/>
                </a:lnTo>
                <a:lnTo>
                  <a:pt x="6249" y="9048"/>
                </a:lnTo>
                <a:lnTo>
                  <a:pt x="6249" y="8571"/>
                </a:lnTo>
                <a:moveTo>
                  <a:pt x="1100" y="6190"/>
                </a:moveTo>
                <a:cubicBezTo>
                  <a:pt x="750" y="5860"/>
                  <a:pt x="479" y="5495"/>
                  <a:pt x="287" y="5095"/>
                </a:cubicBezTo>
                <a:cubicBezTo>
                  <a:pt x="95" y="4682"/>
                  <a:pt x="0" y="4254"/>
                  <a:pt x="0" y="3810"/>
                </a:cubicBezTo>
                <a:cubicBezTo>
                  <a:pt x="0" y="3117"/>
                  <a:pt x="229" y="2476"/>
                  <a:pt x="687" y="1886"/>
                </a:cubicBezTo>
                <a:cubicBezTo>
                  <a:pt x="1129" y="1314"/>
                  <a:pt x="1725" y="860"/>
                  <a:pt x="2475" y="524"/>
                </a:cubicBezTo>
                <a:cubicBezTo>
                  <a:pt x="3249" y="174"/>
                  <a:pt x="4091" y="0"/>
                  <a:pt x="4999" y="0"/>
                </a:cubicBezTo>
                <a:cubicBezTo>
                  <a:pt x="5907" y="0"/>
                  <a:pt x="6748" y="174"/>
                  <a:pt x="7523" y="524"/>
                </a:cubicBezTo>
                <a:cubicBezTo>
                  <a:pt x="8273" y="860"/>
                  <a:pt x="8869" y="1314"/>
                  <a:pt x="9311" y="1886"/>
                </a:cubicBezTo>
                <a:cubicBezTo>
                  <a:pt x="9769" y="2476"/>
                  <a:pt x="9998" y="3117"/>
                  <a:pt x="9998" y="3810"/>
                </a:cubicBezTo>
                <a:cubicBezTo>
                  <a:pt x="9998" y="4254"/>
                  <a:pt x="9902" y="4682"/>
                  <a:pt x="9711" y="5095"/>
                </a:cubicBezTo>
                <a:cubicBezTo>
                  <a:pt x="9519" y="5495"/>
                  <a:pt x="9248" y="5860"/>
                  <a:pt x="8898" y="6190"/>
                </a:cubicBezTo>
                <a:cubicBezTo>
                  <a:pt x="8840" y="6247"/>
                  <a:pt x="8723" y="6342"/>
                  <a:pt x="8548" y="6476"/>
                </a:cubicBezTo>
                <a:cubicBezTo>
                  <a:pt x="8223" y="6736"/>
                  <a:pt x="7994" y="6943"/>
                  <a:pt x="7861" y="7095"/>
                </a:cubicBezTo>
                <a:cubicBezTo>
                  <a:pt x="7619" y="7361"/>
                  <a:pt x="7498" y="7615"/>
                  <a:pt x="7498" y="7857"/>
                </a:cubicBezTo>
                <a:lnTo>
                  <a:pt x="7498" y="9048"/>
                </a:lnTo>
                <a:cubicBezTo>
                  <a:pt x="7498" y="9219"/>
                  <a:pt x="7442" y="9378"/>
                  <a:pt x="7330" y="9524"/>
                </a:cubicBezTo>
                <a:cubicBezTo>
                  <a:pt x="7217" y="9670"/>
                  <a:pt x="7065" y="9785"/>
                  <a:pt x="6874" y="9871"/>
                </a:cubicBezTo>
                <a:cubicBezTo>
                  <a:pt x="6682" y="9957"/>
                  <a:pt x="6473" y="10000"/>
                  <a:pt x="6249" y="10000"/>
                </a:cubicBezTo>
                <a:lnTo>
                  <a:pt x="3749" y="10000"/>
                </a:lnTo>
                <a:cubicBezTo>
                  <a:pt x="3524" y="10000"/>
                  <a:pt x="3316" y="9957"/>
                  <a:pt x="3124" y="9871"/>
                </a:cubicBezTo>
                <a:cubicBezTo>
                  <a:pt x="2932" y="9785"/>
                  <a:pt x="2780" y="9670"/>
                  <a:pt x="2668" y="9524"/>
                </a:cubicBezTo>
                <a:cubicBezTo>
                  <a:pt x="2556" y="9378"/>
                  <a:pt x="2500" y="9219"/>
                  <a:pt x="2500" y="9048"/>
                </a:cubicBezTo>
                <a:lnTo>
                  <a:pt x="2500" y="7857"/>
                </a:lnTo>
                <a:cubicBezTo>
                  <a:pt x="2500" y="7615"/>
                  <a:pt x="2379" y="7361"/>
                  <a:pt x="2137" y="7095"/>
                </a:cubicBezTo>
                <a:cubicBezTo>
                  <a:pt x="2003" y="6943"/>
                  <a:pt x="1774" y="6736"/>
                  <a:pt x="1450" y="6476"/>
                </a:cubicBezTo>
                <a:cubicBezTo>
                  <a:pt x="1274" y="6342"/>
                  <a:pt x="1158" y="6247"/>
                  <a:pt x="1100" y="619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true"/>
          <p:nvPr/>
        </p:nvSpPr>
        <p:spPr>
          <a:xfrm flipH="false" flipV="false" rot="0">
            <a:off x="919528" y="2813448"/>
            <a:ext cx="4898793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主要结论</a:t>
            </a:r>
            <a:endParaRPr lang="en-US" sz="1100"/>
          </a:p>
        </p:txBody>
      </p:sp>
      <p:sp>
        <p:nvSpPr>
          <p:cNvPr id="12" name="TextBox 12"/>
          <p:cNvSpPr txBox="true"/>
          <p:nvPr/>
        </p:nvSpPr>
        <p:spPr>
          <a:xfrm flipH="false" flipV="false" rot="0">
            <a:off x="919528" y="3132535"/>
            <a:ext cx="4926467" cy="36567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[某核心因素]是预测[某结果]的关键变量，二者通过[某机制]形成动态关联，该关系受</a:t>
            </a:r>
            <a:endParaRPr lang="en-US" sz="1100"/>
          </a:p>
          <a:p>
            <a:pPr algn="l"/>
            <a:r>
              <a:rPr b="false" i="false" strike="noStrike" sz="10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[某边界条件]约束，作用路径具有[某特征，如非线性/情境依赖性]</a:t>
            </a:r>
            <a:endParaRPr/>
          </a:p>
        </p:txBody>
      </p:sp>
      <p:sp>
        <p:nvSpPr>
          <p:cNvPr id="13" name="AutoShape 13"/>
          <p:cNvSpPr/>
          <p:nvPr/>
        </p:nvSpPr>
        <p:spPr>
          <a:xfrm flipH="false" flipV="false" rot="0">
            <a:off x="6170657" y="2575323"/>
            <a:ext cx="5561209" cy="1155203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 flipH="false" flipV="false" rot="0">
            <a:off x="6170657" y="2575323"/>
            <a:ext cx="5561209" cy="9525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6349503" y="2832498"/>
            <a:ext cx="190452" cy="190500"/>
          </a:xfrm>
          <a:custGeom>
            <a:rect b="b" l="l" r="r" t="t"/>
            <a:pathLst>
              <a:path h="10000" w="9998">
                <a:moveTo>
                  <a:pt x="9498" y="9000"/>
                </a:moveTo>
                <a:lnTo>
                  <a:pt x="5499" y="9000"/>
                </a:lnTo>
                <a:lnTo>
                  <a:pt x="5499" y="10000"/>
                </a:lnTo>
                <a:lnTo>
                  <a:pt x="4499" y="10000"/>
                </a:lnTo>
                <a:lnTo>
                  <a:pt x="4499" y="9000"/>
                </a:lnTo>
                <a:lnTo>
                  <a:pt x="500" y="9000"/>
                </a:lnTo>
                <a:cubicBezTo>
                  <a:pt x="360" y="9000"/>
                  <a:pt x="241" y="8951"/>
                  <a:pt x="145" y="8855"/>
                </a:cubicBezTo>
                <a:cubicBezTo>
                  <a:pt x="48" y="8758"/>
                  <a:pt x="0" y="8640"/>
                  <a:pt x="0" y="8500"/>
                </a:cubicBezTo>
                <a:lnTo>
                  <a:pt x="0" y="500"/>
                </a:lnTo>
                <a:cubicBezTo>
                  <a:pt x="0" y="360"/>
                  <a:pt x="48" y="241"/>
                  <a:pt x="145" y="145"/>
                </a:cubicBezTo>
                <a:cubicBezTo>
                  <a:pt x="241" y="48"/>
                  <a:pt x="360" y="0"/>
                  <a:pt x="500" y="0"/>
                </a:cubicBezTo>
                <a:lnTo>
                  <a:pt x="3499" y="0"/>
                </a:lnTo>
                <a:cubicBezTo>
                  <a:pt x="3792" y="0"/>
                  <a:pt x="4069" y="60"/>
                  <a:pt x="4329" y="180"/>
                </a:cubicBezTo>
                <a:cubicBezTo>
                  <a:pt x="4589" y="300"/>
                  <a:pt x="4812" y="466"/>
                  <a:pt x="4999" y="680"/>
                </a:cubicBezTo>
                <a:cubicBezTo>
                  <a:pt x="5185" y="466"/>
                  <a:pt x="5409" y="300"/>
                  <a:pt x="5669" y="180"/>
                </a:cubicBezTo>
                <a:cubicBezTo>
                  <a:pt x="5929" y="60"/>
                  <a:pt x="6205" y="0"/>
                  <a:pt x="6499" y="0"/>
                </a:cubicBezTo>
                <a:lnTo>
                  <a:pt x="9498" y="0"/>
                </a:lnTo>
                <a:cubicBezTo>
                  <a:pt x="9638" y="0"/>
                  <a:pt x="9756" y="48"/>
                  <a:pt x="9853" y="145"/>
                </a:cubicBezTo>
                <a:cubicBezTo>
                  <a:pt x="9949" y="241"/>
                  <a:pt x="9998" y="360"/>
                  <a:pt x="9998" y="500"/>
                </a:cubicBezTo>
                <a:lnTo>
                  <a:pt x="9998" y="8500"/>
                </a:lnTo>
                <a:cubicBezTo>
                  <a:pt x="9998" y="8640"/>
                  <a:pt x="9949" y="8758"/>
                  <a:pt x="9853" y="8855"/>
                </a:cubicBezTo>
                <a:cubicBezTo>
                  <a:pt x="9756" y="8951"/>
                  <a:pt x="9638" y="9000"/>
                  <a:pt x="9498" y="9000"/>
                </a:cubicBezTo>
                <a:moveTo>
                  <a:pt x="5499" y="8000"/>
                </a:moveTo>
                <a:lnTo>
                  <a:pt x="8998" y="8000"/>
                </a:lnTo>
                <a:lnTo>
                  <a:pt x="8998" y="1000"/>
                </a:lnTo>
                <a:lnTo>
                  <a:pt x="6499" y="1000"/>
                </a:lnTo>
                <a:cubicBezTo>
                  <a:pt x="6319" y="1000"/>
                  <a:pt x="6152" y="1045"/>
                  <a:pt x="5999" y="1135"/>
                </a:cubicBezTo>
                <a:cubicBezTo>
                  <a:pt x="5845" y="1225"/>
                  <a:pt x="5724" y="1346"/>
                  <a:pt x="5634" y="1500"/>
                </a:cubicBezTo>
                <a:cubicBezTo>
                  <a:pt x="5544" y="1653"/>
                  <a:pt x="5499" y="1820"/>
                  <a:pt x="5499" y="2000"/>
                </a:cubicBezTo>
                <a:lnTo>
                  <a:pt x="5499" y="8000"/>
                </a:lnTo>
                <a:moveTo>
                  <a:pt x="1000" y="8000"/>
                </a:moveTo>
                <a:lnTo>
                  <a:pt x="4499" y="8000"/>
                </a:lnTo>
                <a:lnTo>
                  <a:pt x="4499" y="2000"/>
                </a:lnTo>
                <a:cubicBezTo>
                  <a:pt x="4499" y="1820"/>
                  <a:pt x="4454" y="1653"/>
                  <a:pt x="4364" y="1500"/>
                </a:cubicBezTo>
                <a:cubicBezTo>
                  <a:pt x="4274" y="1346"/>
                  <a:pt x="4152" y="1225"/>
                  <a:pt x="3999" y="1135"/>
                </a:cubicBezTo>
                <a:cubicBezTo>
                  <a:pt x="3845" y="1045"/>
                  <a:pt x="3679" y="1000"/>
                  <a:pt x="3499" y="1000"/>
                </a:cubicBezTo>
                <a:lnTo>
                  <a:pt x="1000" y="10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true"/>
          <p:nvPr/>
        </p:nvSpPr>
        <p:spPr>
          <a:xfrm flipH="false" flipV="false" rot="0">
            <a:off x="6633100" y="2813448"/>
            <a:ext cx="4898793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理论贡献</a:t>
            </a:r>
            <a:endParaRPr lang="en-US" sz="1100"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6633100" y="3132535"/>
            <a:ext cx="4898793" cy="36567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首次将[某理论A]与[某理论B]整合，构建多层次分析框架，拓展[某经典理论]在[某情</a:t>
            </a:r>
            <a:endParaRPr lang="en-US" sz="1100"/>
          </a:p>
          <a:p>
            <a:pPr algn="l"/>
            <a:r>
              <a:rPr b="false" i="false" strike="noStrike" sz="10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境]下的适用范围，为[某学术争论]提供新的决定性证据</a:t>
            </a:r>
            <a:endParaRPr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457086" y="5245597"/>
            <a:ext cx="5561209" cy="1155203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 flipH="false" flipV="false" rot="0">
            <a:off x="457086" y="5245597"/>
            <a:ext cx="5561209" cy="9525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 flipH="false" flipV="false" rot="0">
            <a:off x="635932" y="5502772"/>
            <a:ext cx="190452" cy="190500"/>
          </a:xfrm>
          <a:custGeom>
            <a:rect b="b" l="l" r="r" t="t"/>
            <a:pathLst>
              <a:path h="10000" w="9998">
                <a:moveTo>
                  <a:pt x="500" y="2000"/>
                </a:moveTo>
                <a:lnTo>
                  <a:pt x="2500" y="2000"/>
                </a:lnTo>
                <a:lnTo>
                  <a:pt x="2500" y="500"/>
                </a:lnTo>
                <a:cubicBezTo>
                  <a:pt x="2500" y="360"/>
                  <a:pt x="2548" y="241"/>
                  <a:pt x="2644" y="145"/>
                </a:cubicBezTo>
                <a:cubicBezTo>
                  <a:pt x="2740" y="48"/>
                  <a:pt x="2859" y="0"/>
                  <a:pt x="2999" y="0"/>
                </a:cubicBezTo>
                <a:lnTo>
                  <a:pt x="6999" y="0"/>
                </a:lnTo>
                <a:cubicBezTo>
                  <a:pt x="7139" y="0"/>
                  <a:pt x="7257" y="48"/>
                  <a:pt x="7354" y="145"/>
                </a:cubicBezTo>
                <a:cubicBezTo>
                  <a:pt x="7450" y="241"/>
                  <a:pt x="7499" y="360"/>
                  <a:pt x="7499" y="500"/>
                </a:cubicBezTo>
                <a:lnTo>
                  <a:pt x="7499" y="2000"/>
                </a:lnTo>
                <a:lnTo>
                  <a:pt x="9498" y="2000"/>
                </a:lnTo>
                <a:cubicBezTo>
                  <a:pt x="9638" y="2000"/>
                  <a:pt x="9756" y="2048"/>
                  <a:pt x="9853" y="2145"/>
                </a:cubicBezTo>
                <a:cubicBezTo>
                  <a:pt x="9949" y="2241"/>
                  <a:pt x="9998" y="2360"/>
                  <a:pt x="9998" y="2500"/>
                </a:cubicBezTo>
                <a:lnTo>
                  <a:pt x="9998" y="9500"/>
                </a:lnTo>
                <a:cubicBezTo>
                  <a:pt x="9998" y="9640"/>
                  <a:pt x="9949" y="9758"/>
                  <a:pt x="9853" y="9855"/>
                </a:cubicBezTo>
                <a:cubicBezTo>
                  <a:pt x="9756" y="9951"/>
                  <a:pt x="9638" y="10000"/>
                  <a:pt x="9498" y="10000"/>
                </a:cubicBezTo>
                <a:lnTo>
                  <a:pt x="500" y="10000"/>
                </a:lnTo>
                <a:cubicBezTo>
                  <a:pt x="360" y="10000"/>
                  <a:pt x="241" y="9951"/>
                  <a:pt x="145" y="9855"/>
                </a:cubicBezTo>
                <a:cubicBezTo>
                  <a:pt x="48" y="9758"/>
                  <a:pt x="0" y="9640"/>
                  <a:pt x="0" y="9500"/>
                </a:cubicBezTo>
                <a:lnTo>
                  <a:pt x="0" y="2500"/>
                </a:lnTo>
                <a:cubicBezTo>
                  <a:pt x="0" y="2360"/>
                  <a:pt x="48" y="2241"/>
                  <a:pt x="145" y="2145"/>
                </a:cubicBezTo>
                <a:cubicBezTo>
                  <a:pt x="241" y="2048"/>
                  <a:pt x="360" y="2000"/>
                  <a:pt x="500" y="2000"/>
                </a:cubicBezTo>
                <a:moveTo>
                  <a:pt x="8998" y="7500"/>
                </a:moveTo>
                <a:lnTo>
                  <a:pt x="1000" y="7500"/>
                </a:lnTo>
                <a:lnTo>
                  <a:pt x="1000" y="9000"/>
                </a:lnTo>
                <a:lnTo>
                  <a:pt x="8998" y="9000"/>
                </a:lnTo>
                <a:lnTo>
                  <a:pt x="8998" y="7500"/>
                </a:lnTo>
                <a:moveTo>
                  <a:pt x="1000" y="3000"/>
                </a:moveTo>
                <a:lnTo>
                  <a:pt x="1000" y="6500"/>
                </a:lnTo>
                <a:lnTo>
                  <a:pt x="8998" y="6500"/>
                </a:lnTo>
                <a:lnTo>
                  <a:pt x="8998" y="3000"/>
                </a:lnTo>
                <a:lnTo>
                  <a:pt x="1000" y="3000"/>
                </a:lnTo>
                <a:moveTo>
                  <a:pt x="6499" y="1000"/>
                </a:moveTo>
                <a:lnTo>
                  <a:pt x="3499" y="1000"/>
                </a:lnTo>
                <a:lnTo>
                  <a:pt x="3499" y="2000"/>
                </a:lnTo>
                <a:lnTo>
                  <a:pt x="6499" y="2000"/>
                </a:lnTo>
                <a:lnTo>
                  <a:pt x="6499" y="1000"/>
                </a:lnTo>
                <a:moveTo>
                  <a:pt x="4499" y="6000"/>
                </a:moveTo>
                <a:lnTo>
                  <a:pt x="4499" y="5000"/>
                </a:lnTo>
                <a:lnTo>
                  <a:pt x="5499" y="5000"/>
                </a:lnTo>
                <a:lnTo>
                  <a:pt x="5499" y="60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true"/>
          <p:nvPr/>
        </p:nvSpPr>
        <p:spPr>
          <a:xfrm flipH="false" flipV="false" rot="0">
            <a:off x="919528" y="5483722"/>
            <a:ext cx="4898793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实践启示</a:t>
            </a:r>
            <a:endParaRPr lang="en-US" sz="1100"/>
          </a:p>
        </p:txBody>
      </p:sp>
      <p:sp>
        <p:nvSpPr>
          <p:cNvPr id="22" name="TextBox 22"/>
          <p:cNvSpPr txBox="true"/>
          <p:nvPr/>
        </p:nvSpPr>
        <p:spPr>
          <a:xfrm flipH="false" flipV="false" rot="0">
            <a:off x="919528" y="5802809"/>
            <a:ext cx="4904298" cy="36567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建议[某行业]在[某环节]关注[某关键指标]，采取[某干预策略]，预计可提升[某绩效指</a:t>
            </a:r>
            <a:endParaRPr lang="en-US" sz="1100"/>
          </a:p>
          <a:p>
            <a:pPr algn="l"/>
            <a:r>
              <a:rPr b="false" i="false" strike="noStrike" sz="10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标]达[百分比]%，研究成果已被纳入[某政策]制定参考</a:t>
            </a:r>
            <a:endParaRPr/>
          </a:p>
        </p:txBody>
      </p:sp>
      <p:sp>
        <p:nvSpPr>
          <p:cNvPr id="23" name="AutoShape 23"/>
          <p:cNvSpPr/>
          <p:nvPr/>
        </p:nvSpPr>
        <p:spPr>
          <a:xfrm flipH="false" flipV="false" rot="0">
            <a:off x="6170657" y="5245597"/>
            <a:ext cx="5561209" cy="1155203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 flipH="false" flipV="false" rot="0">
            <a:off x="6170657" y="5245597"/>
            <a:ext cx="5561209" cy="9525"/>
          </a:xfrm>
          <a:prstGeom prst="line">
            <a:avLst/>
          </a:prstGeom>
          <a:ln w="19050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5" name="AutoShape 25"/>
          <p:cNvSpPr/>
          <p:nvPr/>
        </p:nvSpPr>
        <p:spPr>
          <a:xfrm flipH="false" flipV="false" rot="0">
            <a:off x="6349503" y="5502772"/>
            <a:ext cx="190452" cy="190500"/>
          </a:xfrm>
          <a:custGeom>
            <a:rect b="b" l="l" r="r" t="t"/>
            <a:pathLst>
              <a:path h="10000" w="9998">
                <a:moveTo>
                  <a:pt x="4999" y="10000"/>
                </a:moveTo>
                <a:cubicBezTo>
                  <a:pt x="4319" y="10000"/>
                  <a:pt x="3669" y="9870"/>
                  <a:pt x="3049" y="9610"/>
                </a:cubicBezTo>
                <a:cubicBezTo>
                  <a:pt x="2456" y="9356"/>
                  <a:pt x="1928" y="8998"/>
                  <a:pt x="1465" y="8535"/>
                </a:cubicBezTo>
                <a:cubicBezTo>
                  <a:pt x="1001" y="8071"/>
                  <a:pt x="643" y="7543"/>
                  <a:pt x="390" y="6950"/>
                </a:cubicBezTo>
                <a:cubicBezTo>
                  <a:pt x="130" y="6330"/>
                  <a:pt x="0" y="5680"/>
                  <a:pt x="0" y="5000"/>
                </a:cubicBezTo>
                <a:cubicBezTo>
                  <a:pt x="0" y="4320"/>
                  <a:pt x="130" y="3670"/>
                  <a:pt x="390" y="3050"/>
                </a:cubicBezTo>
                <a:cubicBezTo>
                  <a:pt x="643" y="2456"/>
                  <a:pt x="1001" y="1928"/>
                  <a:pt x="1465" y="1465"/>
                </a:cubicBezTo>
                <a:cubicBezTo>
                  <a:pt x="1928" y="1001"/>
                  <a:pt x="2456" y="643"/>
                  <a:pt x="3049" y="390"/>
                </a:cubicBezTo>
                <a:cubicBezTo>
                  <a:pt x="3669" y="130"/>
                  <a:pt x="4319" y="0"/>
                  <a:pt x="4999" y="0"/>
                </a:cubicBezTo>
                <a:cubicBezTo>
                  <a:pt x="5679" y="0"/>
                  <a:pt x="6329" y="130"/>
                  <a:pt x="6949" y="390"/>
                </a:cubicBezTo>
                <a:cubicBezTo>
                  <a:pt x="7541" y="643"/>
                  <a:pt x="8069" y="1001"/>
                  <a:pt x="8533" y="1465"/>
                </a:cubicBezTo>
                <a:cubicBezTo>
                  <a:pt x="8996" y="1928"/>
                  <a:pt x="9354" y="2456"/>
                  <a:pt x="9608" y="3050"/>
                </a:cubicBezTo>
                <a:cubicBezTo>
                  <a:pt x="9868" y="3670"/>
                  <a:pt x="9998" y="4320"/>
                  <a:pt x="9998" y="5000"/>
                </a:cubicBezTo>
                <a:cubicBezTo>
                  <a:pt x="9998" y="5680"/>
                  <a:pt x="9868" y="6330"/>
                  <a:pt x="9608" y="6950"/>
                </a:cubicBezTo>
                <a:cubicBezTo>
                  <a:pt x="9354" y="7543"/>
                  <a:pt x="8996" y="8071"/>
                  <a:pt x="8533" y="8535"/>
                </a:cubicBezTo>
                <a:cubicBezTo>
                  <a:pt x="8069" y="8998"/>
                  <a:pt x="7541" y="9356"/>
                  <a:pt x="6949" y="9610"/>
                </a:cubicBezTo>
                <a:cubicBezTo>
                  <a:pt x="6329" y="9870"/>
                  <a:pt x="5679" y="10000"/>
                  <a:pt x="4999" y="10000"/>
                </a:cubicBezTo>
                <a:moveTo>
                  <a:pt x="4999" y="9000"/>
                </a:moveTo>
                <a:cubicBezTo>
                  <a:pt x="5725" y="9000"/>
                  <a:pt x="6399" y="8816"/>
                  <a:pt x="7019" y="8450"/>
                </a:cubicBezTo>
                <a:cubicBezTo>
                  <a:pt x="7618" y="8096"/>
                  <a:pt x="8094" y="7620"/>
                  <a:pt x="8448" y="7020"/>
                </a:cubicBezTo>
                <a:cubicBezTo>
                  <a:pt x="8814" y="6400"/>
                  <a:pt x="8998" y="5726"/>
                  <a:pt x="8998" y="5000"/>
                </a:cubicBezTo>
                <a:cubicBezTo>
                  <a:pt x="8998" y="4273"/>
                  <a:pt x="8814" y="3600"/>
                  <a:pt x="8448" y="2980"/>
                </a:cubicBezTo>
                <a:cubicBezTo>
                  <a:pt x="8094" y="2380"/>
                  <a:pt x="7618" y="1903"/>
                  <a:pt x="7019" y="1550"/>
                </a:cubicBezTo>
                <a:cubicBezTo>
                  <a:pt x="6399" y="1183"/>
                  <a:pt x="5725" y="1000"/>
                  <a:pt x="4999" y="1000"/>
                </a:cubicBezTo>
                <a:cubicBezTo>
                  <a:pt x="4272" y="1000"/>
                  <a:pt x="3599" y="1183"/>
                  <a:pt x="2979" y="1550"/>
                </a:cubicBezTo>
                <a:cubicBezTo>
                  <a:pt x="2379" y="1903"/>
                  <a:pt x="1903" y="2380"/>
                  <a:pt x="1550" y="2980"/>
                </a:cubicBezTo>
                <a:cubicBezTo>
                  <a:pt x="1183" y="3600"/>
                  <a:pt x="1000" y="4273"/>
                  <a:pt x="1000" y="5000"/>
                </a:cubicBezTo>
                <a:cubicBezTo>
                  <a:pt x="1000" y="5726"/>
                  <a:pt x="1183" y="6400"/>
                  <a:pt x="1550" y="7020"/>
                </a:cubicBezTo>
                <a:cubicBezTo>
                  <a:pt x="1903" y="7620"/>
                  <a:pt x="2379" y="8096"/>
                  <a:pt x="2979" y="8450"/>
                </a:cubicBezTo>
                <a:cubicBezTo>
                  <a:pt x="3599" y="8816"/>
                  <a:pt x="4272" y="9000"/>
                  <a:pt x="4999" y="9000"/>
                </a:cubicBezTo>
                <a:moveTo>
                  <a:pt x="4499" y="7500"/>
                </a:moveTo>
                <a:lnTo>
                  <a:pt x="4499" y="6500"/>
                </a:lnTo>
                <a:lnTo>
                  <a:pt x="5499" y="6500"/>
                </a:lnTo>
                <a:lnTo>
                  <a:pt x="5499" y="7500"/>
                </a:lnTo>
                <a:lnTo>
                  <a:pt x="4499" y="7500"/>
                </a:lnTo>
                <a:moveTo>
                  <a:pt x="4499" y="5500"/>
                </a:moveTo>
                <a:lnTo>
                  <a:pt x="4499" y="2500"/>
                </a:lnTo>
                <a:lnTo>
                  <a:pt x="5499" y="2500"/>
                </a:lnTo>
                <a:lnTo>
                  <a:pt x="5499" y="5500"/>
                </a:ln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true"/>
          <p:nvPr/>
        </p:nvSpPr>
        <p:spPr>
          <a:xfrm flipH="false" flipV="false" rot="0">
            <a:off x="6633100" y="5483722"/>
            <a:ext cx="4898793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2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研究局限</a:t>
            </a:r>
            <a:endParaRPr lang="en-US" sz="1100"/>
          </a:p>
        </p:txBody>
      </p:sp>
      <p:sp>
        <p:nvSpPr>
          <p:cNvPr id="27" name="TextBox 27"/>
          <p:cNvSpPr txBox="true"/>
          <p:nvPr/>
        </p:nvSpPr>
        <p:spPr>
          <a:xfrm flipH="false" flipV="false" rot="0">
            <a:off x="6633100" y="5802809"/>
            <a:ext cx="4898793" cy="36567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0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样本来源局限于[某地域/某群体]、横截面数据对因果推断的限制、以及[某测量方法]</a:t>
            </a:r>
            <a:endParaRPr lang="en-US" sz="1100"/>
          </a:p>
          <a:p>
            <a:pPr algn="l"/>
            <a:r>
              <a:rPr b="false" i="false" strike="noStrike" sz="10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可能存在的偏差，需在后续研究中通过[某方法]加以改进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Core Contributions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800100"/>
            <a:ext cx="11274781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研究创新点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457086" y="1529655"/>
            <a:ext cx="11731866" cy="48190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3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本研究在理论层面构建新的分析框架突破传统范式局限，在方法层面开发高效分析工具解决技术难题，在实证层面发现新的作用规律修</a:t>
            </a:r>
            <a:endParaRPr lang="en-US" sz="1100"/>
          </a:p>
          <a:p>
            <a:pPr algn="l"/>
            <a:r>
              <a:rPr b="false" i="false" strike="noStrike" sz="1300">
                <a:ln/>
                <a:solidFill>
                  <a:srgbClr val="0A1F3D">
                    <a:alpha val="74901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正经典观点，形成三位一体的创新体系。</a:t>
            </a:r>
            <a:endParaRPr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457086" y="2369641"/>
            <a:ext cx="3605799" cy="403115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457086" y="2369641"/>
            <a:ext cx="360579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707873" y="2722066"/>
            <a:ext cx="228543" cy="228600"/>
          </a:xfrm>
          <a:custGeom>
            <a:rect b="b" l="l" r="r" t="t"/>
            <a:pathLst>
              <a:path h="10000" w="9998">
                <a:moveTo>
                  <a:pt x="3737" y="7619"/>
                </a:moveTo>
                <a:lnTo>
                  <a:pt x="4374" y="7619"/>
                </a:lnTo>
                <a:lnTo>
                  <a:pt x="4374" y="5238"/>
                </a:lnTo>
                <a:lnTo>
                  <a:pt x="5624" y="5238"/>
                </a:lnTo>
                <a:lnTo>
                  <a:pt x="5624" y="7619"/>
                </a:lnTo>
                <a:lnTo>
                  <a:pt x="6261" y="7619"/>
                </a:lnTo>
                <a:cubicBezTo>
                  <a:pt x="6303" y="7346"/>
                  <a:pt x="6419" y="7079"/>
                  <a:pt x="6611" y="6819"/>
                </a:cubicBezTo>
                <a:cubicBezTo>
                  <a:pt x="6777" y="6584"/>
                  <a:pt x="7023" y="6330"/>
                  <a:pt x="7349" y="6057"/>
                </a:cubicBezTo>
                <a:lnTo>
                  <a:pt x="7523" y="5914"/>
                </a:lnTo>
                <a:cubicBezTo>
                  <a:pt x="7765" y="5724"/>
                  <a:pt x="7898" y="5619"/>
                  <a:pt x="7923" y="5600"/>
                </a:cubicBezTo>
                <a:cubicBezTo>
                  <a:pt x="8189" y="5346"/>
                  <a:pt x="8394" y="5066"/>
                  <a:pt x="8536" y="4762"/>
                </a:cubicBezTo>
                <a:cubicBezTo>
                  <a:pt x="8677" y="4457"/>
                  <a:pt x="8748" y="4140"/>
                  <a:pt x="8748" y="3810"/>
                </a:cubicBezTo>
                <a:cubicBezTo>
                  <a:pt x="8748" y="3295"/>
                  <a:pt x="8577" y="2815"/>
                  <a:pt x="8236" y="2371"/>
                </a:cubicBezTo>
                <a:cubicBezTo>
                  <a:pt x="7902" y="1939"/>
                  <a:pt x="7452" y="1597"/>
                  <a:pt x="6886" y="1343"/>
                </a:cubicBezTo>
                <a:cubicBezTo>
                  <a:pt x="6302" y="1082"/>
                  <a:pt x="5673" y="952"/>
                  <a:pt x="4999" y="952"/>
                </a:cubicBezTo>
                <a:cubicBezTo>
                  <a:pt x="4324" y="952"/>
                  <a:pt x="3695" y="1082"/>
                  <a:pt x="3112" y="1343"/>
                </a:cubicBezTo>
                <a:cubicBezTo>
                  <a:pt x="2545" y="1597"/>
                  <a:pt x="2095" y="1939"/>
                  <a:pt x="1762" y="2371"/>
                </a:cubicBezTo>
                <a:cubicBezTo>
                  <a:pt x="1420" y="2815"/>
                  <a:pt x="1250" y="3295"/>
                  <a:pt x="1250" y="3810"/>
                </a:cubicBezTo>
                <a:cubicBezTo>
                  <a:pt x="1250" y="4140"/>
                  <a:pt x="1320" y="4457"/>
                  <a:pt x="1462" y="4762"/>
                </a:cubicBezTo>
                <a:cubicBezTo>
                  <a:pt x="1604" y="5066"/>
                  <a:pt x="1808" y="5342"/>
                  <a:pt x="2075" y="5590"/>
                </a:cubicBezTo>
                <a:cubicBezTo>
                  <a:pt x="2099" y="5616"/>
                  <a:pt x="2233" y="5724"/>
                  <a:pt x="2475" y="5914"/>
                </a:cubicBezTo>
                <a:lnTo>
                  <a:pt x="2649" y="6057"/>
                </a:lnTo>
                <a:cubicBezTo>
                  <a:pt x="2974" y="6330"/>
                  <a:pt x="3220" y="6584"/>
                  <a:pt x="3387" y="6819"/>
                </a:cubicBezTo>
                <a:cubicBezTo>
                  <a:pt x="3578" y="7079"/>
                  <a:pt x="3695" y="7346"/>
                  <a:pt x="3737" y="7619"/>
                </a:cubicBezTo>
                <a:moveTo>
                  <a:pt x="6249" y="8571"/>
                </a:moveTo>
                <a:lnTo>
                  <a:pt x="3749" y="8571"/>
                </a:lnTo>
                <a:lnTo>
                  <a:pt x="3749" y="9048"/>
                </a:lnTo>
                <a:lnTo>
                  <a:pt x="6249" y="9048"/>
                </a:lnTo>
                <a:lnTo>
                  <a:pt x="6249" y="8571"/>
                </a:lnTo>
                <a:moveTo>
                  <a:pt x="1100" y="6190"/>
                </a:moveTo>
                <a:cubicBezTo>
                  <a:pt x="750" y="5860"/>
                  <a:pt x="479" y="5495"/>
                  <a:pt x="287" y="5095"/>
                </a:cubicBezTo>
                <a:cubicBezTo>
                  <a:pt x="95" y="4682"/>
                  <a:pt x="0" y="4254"/>
                  <a:pt x="0" y="3810"/>
                </a:cubicBezTo>
                <a:cubicBezTo>
                  <a:pt x="0" y="3117"/>
                  <a:pt x="229" y="2476"/>
                  <a:pt x="687" y="1886"/>
                </a:cubicBezTo>
                <a:cubicBezTo>
                  <a:pt x="1129" y="1314"/>
                  <a:pt x="1725" y="860"/>
                  <a:pt x="2475" y="524"/>
                </a:cubicBezTo>
                <a:cubicBezTo>
                  <a:pt x="3249" y="174"/>
                  <a:pt x="4091" y="0"/>
                  <a:pt x="4999" y="0"/>
                </a:cubicBezTo>
                <a:cubicBezTo>
                  <a:pt x="5907" y="0"/>
                  <a:pt x="6748" y="174"/>
                  <a:pt x="7523" y="524"/>
                </a:cubicBezTo>
                <a:cubicBezTo>
                  <a:pt x="8273" y="860"/>
                  <a:pt x="8869" y="1314"/>
                  <a:pt x="9311" y="1886"/>
                </a:cubicBezTo>
                <a:cubicBezTo>
                  <a:pt x="9769" y="2476"/>
                  <a:pt x="9998" y="3117"/>
                  <a:pt x="9998" y="3810"/>
                </a:cubicBezTo>
                <a:cubicBezTo>
                  <a:pt x="9998" y="4254"/>
                  <a:pt x="9902" y="4682"/>
                  <a:pt x="9711" y="5095"/>
                </a:cubicBezTo>
                <a:cubicBezTo>
                  <a:pt x="9519" y="5495"/>
                  <a:pt x="9248" y="5860"/>
                  <a:pt x="8898" y="6190"/>
                </a:cubicBezTo>
                <a:cubicBezTo>
                  <a:pt x="8840" y="6247"/>
                  <a:pt x="8723" y="6342"/>
                  <a:pt x="8548" y="6476"/>
                </a:cubicBezTo>
                <a:cubicBezTo>
                  <a:pt x="8223" y="6736"/>
                  <a:pt x="7994" y="6943"/>
                  <a:pt x="7861" y="7095"/>
                </a:cubicBezTo>
                <a:cubicBezTo>
                  <a:pt x="7619" y="7361"/>
                  <a:pt x="7499" y="7615"/>
                  <a:pt x="7499" y="7857"/>
                </a:cubicBezTo>
                <a:lnTo>
                  <a:pt x="7499" y="9048"/>
                </a:lnTo>
                <a:cubicBezTo>
                  <a:pt x="7499" y="9219"/>
                  <a:pt x="7442" y="9378"/>
                  <a:pt x="7330" y="9524"/>
                </a:cubicBezTo>
                <a:cubicBezTo>
                  <a:pt x="7217" y="9670"/>
                  <a:pt x="7065" y="9785"/>
                  <a:pt x="6874" y="9871"/>
                </a:cubicBezTo>
                <a:cubicBezTo>
                  <a:pt x="6682" y="9957"/>
                  <a:pt x="6473" y="10000"/>
                  <a:pt x="6249" y="10000"/>
                </a:cubicBezTo>
                <a:lnTo>
                  <a:pt x="3749" y="10000"/>
                </a:lnTo>
                <a:cubicBezTo>
                  <a:pt x="3524" y="10000"/>
                  <a:pt x="3316" y="9957"/>
                  <a:pt x="3124" y="9871"/>
                </a:cubicBezTo>
                <a:cubicBezTo>
                  <a:pt x="2932" y="9785"/>
                  <a:pt x="2780" y="9670"/>
                  <a:pt x="2668" y="9524"/>
                </a:cubicBezTo>
                <a:cubicBezTo>
                  <a:pt x="2556" y="9378"/>
                  <a:pt x="2500" y="9219"/>
                  <a:pt x="2500" y="9048"/>
                </a:cubicBezTo>
                <a:lnTo>
                  <a:pt x="2500" y="7857"/>
                </a:lnTo>
                <a:cubicBezTo>
                  <a:pt x="2500" y="7615"/>
                  <a:pt x="2379" y="7361"/>
                  <a:pt x="2137" y="7095"/>
                </a:cubicBezTo>
                <a:cubicBezTo>
                  <a:pt x="2003" y="6943"/>
                  <a:pt x="1774" y="6736"/>
                  <a:pt x="1450" y="6476"/>
                </a:cubicBezTo>
                <a:cubicBezTo>
                  <a:pt x="1274" y="6342"/>
                  <a:pt x="1158" y="6247"/>
                  <a:pt x="1100" y="619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1025318" y="2717303"/>
            <a:ext cx="895126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理论创新</a:t>
            </a:r>
            <a:endParaRPr lang="en-US" sz="1100"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733242" y="3245941"/>
            <a:ext cx="3329643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提出[某理论模型]，突破[某传统理论]的[某局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限]，建立[某要素]间的动态关联机制，拓展理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论解释边界与适用范围。</a:t>
            </a:r>
            <a:endParaRPr/>
          </a:p>
        </p:txBody>
      </p:sp>
      <p:sp>
        <p:nvSpPr>
          <p:cNvPr id="11" name="TextBox 11"/>
          <p:cNvSpPr txBox="true"/>
          <p:nvPr/>
        </p:nvSpPr>
        <p:spPr>
          <a:xfrm flipH="false" flipV="false" rot="0">
            <a:off x="733242" y="4175224"/>
            <a:ext cx="3329643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相关理论成果发表于[某期刊名称]，被引[次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数]次，获同行专家高度评价，被纳入[某学科]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前沿进展综述。</a:t>
            </a:r>
            <a:endParaRPr/>
          </a:p>
        </p:txBody>
      </p:sp>
      <p:sp>
        <p:nvSpPr>
          <p:cNvPr id="12" name="AutoShape 12"/>
          <p:cNvSpPr/>
          <p:nvPr/>
        </p:nvSpPr>
        <p:spPr>
          <a:xfrm flipH="false" flipV="false" rot="0">
            <a:off x="4291428" y="2369641"/>
            <a:ext cx="3605948" cy="403115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 flipH="false" flipV="false" rot="0">
            <a:off x="4291428" y="2369641"/>
            <a:ext cx="3605948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 flipH="false" flipV="false" rot="0">
            <a:off x="4542215" y="2722066"/>
            <a:ext cx="228543" cy="228600"/>
          </a:xfrm>
          <a:custGeom>
            <a:rect b="b" l="l" r="r" t="t"/>
            <a:pathLst>
              <a:path h="10000" w="9998">
                <a:moveTo>
                  <a:pt x="2604" y="1372"/>
                </a:moveTo>
                <a:lnTo>
                  <a:pt x="1302" y="70"/>
                </a:lnTo>
                <a:cubicBezTo>
                  <a:pt x="1666" y="-62"/>
                  <a:pt x="2040" y="-85"/>
                  <a:pt x="2424" y="0"/>
                </a:cubicBezTo>
                <a:cubicBezTo>
                  <a:pt x="2807" y="85"/>
                  <a:pt x="3142" y="267"/>
                  <a:pt x="3430" y="547"/>
                </a:cubicBezTo>
                <a:cubicBezTo>
                  <a:pt x="3747" y="872"/>
                  <a:pt x="3937" y="1257"/>
                  <a:pt x="3999" y="1703"/>
                </a:cubicBezTo>
                <a:cubicBezTo>
                  <a:pt x="4061" y="2149"/>
                  <a:pt x="3987" y="2565"/>
                  <a:pt x="3778" y="2953"/>
                </a:cubicBezTo>
                <a:lnTo>
                  <a:pt x="9998" y="9186"/>
                </a:lnTo>
                <a:lnTo>
                  <a:pt x="9184" y="10000"/>
                </a:lnTo>
                <a:lnTo>
                  <a:pt x="2953" y="3779"/>
                </a:lnTo>
                <a:cubicBezTo>
                  <a:pt x="2565" y="3988"/>
                  <a:pt x="2149" y="4062"/>
                  <a:pt x="1703" y="4000"/>
                </a:cubicBezTo>
                <a:cubicBezTo>
                  <a:pt x="1257" y="3938"/>
                  <a:pt x="872" y="3748"/>
                  <a:pt x="546" y="3430"/>
                </a:cubicBezTo>
                <a:cubicBezTo>
                  <a:pt x="267" y="3143"/>
                  <a:pt x="85" y="2808"/>
                  <a:pt x="0" y="2424"/>
                </a:cubicBezTo>
                <a:cubicBezTo>
                  <a:pt x="-85" y="2040"/>
                  <a:pt x="-62" y="1666"/>
                  <a:pt x="70" y="1302"/>
                </a:cubicBezTo>
                <a:lnTo>
                  <a:pt x="1372" y="2605"/>
                </a:lnTo>
                <a:cubicBezTo>
                  <a:pt x="1542" y="2775"/>
                  <a:pt x="1748" y="2860"/>
                  <a:pt x="1988" y="2860"/>
                </a:cubicBezTo>
                <a:cubicBezTo>
                  <a:pt x="2228" y="2860"/>
                  <a:pt x="2433" y="2775"/>
                  <a:pt x="2604" y="2605"/>
                </a:cubicBezTo>
                <a:cubicBezTo>
                  <a:pt x="2774" y="2434"/>
                  <a:pt x="2860" y="2228"/>
                  <a:pt x="2860" y="1988"/>
                </a:cubicBezTo>
                <a:cubicBezTo>
                  <a:pt x="2860" y="1748"/>
                  <a:pt x="2774" y="1542"/>
                  <a:pt x="2604" y="1372"/>
                </a:cubicBezTo>
                <a:moveTo>
                  <a:pt x="7126" y="2186"/>
                </a:moveTo>
                <a:lnTo>
                  <a:pt x="7324" y="1163"/>
                </a:lnTo>
                <a:lnTo>
                  <a:pt x="9184" y="140"/>
                </a:lnTo>
                <a:lnTo>
                  <a:pt x="9998" y="953"/>
                </a:lnTo>
                <a:lnTo>
                  <a:pt x="8975" y="2802"/>
                </a:lnTo>
                <a:lnTo>
                  <a:pt x="7940" y="3012"/>
                </a:lnTo>
                <a:lnTo>
                  <a:pt x="6708" y="4244"/>
                </a:lnTo>
                <a:lnTo>
                  <a:pt x="5894" y="3430"/>
                </a:lnTo>
                <a:lnTo>
                  <a:pt x="7126" y="2186"/>
                </a:lnTo>
                <a:moveTo>
                  <a:pt x="337" y="8977"/>
                </a:moveTo>
                <a:lnTo>
                  <a:pt x="3430" y="5895"/>
                </a:lnTo>
                <a:lnTo>
                  <a:pt x="4243" y="6709"/>
                </a:lnTo>
                <a:lnTo>
                  <a:pt x="1163" y="9802"/>
                </a:lnTo>
                <a:cubicBezTo>
                  <a:pt x="1046" y="9910"/>
                  <a:pt x="908" y="9965"/>
                  <a:pt x="750" y="9965"/>
                </a:cubicBezTo>
                <a:cubicBezTo>
                  <a:pt x="591" y="9965"/>
                  <a:pt x="457" y="9910"/>
                  <a:pt x="349" y="9802"/>
                </a:cubicBezTo>
                <a:cubicBezTo>
                  <a:pt x="240" y="9694"/>
                  <a:pt x="182" y="9566"/>
                  <a:pt x="174" y="9419"/>
                </a:cubicBezTo>
                <a:cubicBezTo>
                  <a:pt x="166" y="9271"/>
                  <a:pt x="205" y="9139"/>
                  <a:pt x="291" y="9023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true"/>
          <p:nvPr/>
        </p:nvSpPr>
        <p:spPr>
          <a:xfrm flipH="false" flipV="false" rot="0">
            <a:off x="4859660" y="2717303"/>
            <a:ext cx="895126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方法创新</a:t>
            </a:r>
            <a:endParaRPr lang="en-US" sz="1100"/>
          </a:p>
        </p:txBody>
      </p:sp>
      <p:sp>
        <p:nvSpPr>
          <p:cNvPr id="16" name="TextBox 16"/>
          <p:cNvSpPr txBox="true"/>
          <p:nvPr/>
        </p:nvSpPr>
        <p:spPr>
          <a:xfrm flipH="false" flipV="false" rot="0">
            <a:off x="4567584" y="3245941"/>
            <a:ext cx="3329791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开发[某算法/某量表]，解决[某技术难题]，信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效度指标优于现有工具（α=[数值] vs 传统[数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值]），显著降低测量误差。</a:t>
            </a:r>
            <a:endParaRPr/>
          </a:p>
        </p:txBody>
      </p:sp>
      <p:sp>
        <p:nvSpPr>
          <p:cNvPr id="17" name="TextBox 17"/>
          <p:cNvSpPr txBox="true"/>
          <p:nvPr/>
        </p:nvSpPr>
        <p:spPr>
          <a:xfrm flipH="false" flipV="false" rot="0">
            <a:off x="4567584" y="4175224"/>
            <a:ext cx="3329791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方法已应用于[某实际场景]，获软件著作权登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记号[编号]/专利申请号[编号]，为同领域研究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提供可复用工具。</a:t>
            </a:r>
            <a:endParaRPr/>
          </a:p>
        </p:txBody>
      </p:sp>
      <p:sp>
        <p:nvSpPr>
          <p:cNvPr id="18" name="AutoShape 18"/>
          <p:cNvSpPr/>
          <p:nvPr/>
        </p:nvSpPr>
        <p:spPr>
          <a:xfrm flipH="false" flipV="false" rot="0">
            <a:off x="8125918" y="2369641"/>
            <a:ext cx="3605799" cy="403115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 flipH="false" flipV="false" rot="0">
            <a:off x="8125918" y="2369641"/>
            <a:ext cx="360579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 flipH="false" flipV="false" rot="0">
            <a:off x="8376705" y="2722066"/>
            <a:ext cx="228543" cy="228600"/>
          </a:xfrm>
          <a:custGeom>
            <a:rect b="b" l="l" r="r" t="t"/>
            <a:pathLst>
              <a:path h="10000" w="9998">
                <a:moveTo>
                  <a:pt x="7892" y="7195"/>
                </a:moveTo>
                <a:lnTo>
                  <a:pt x="9998" y="9301"/>
                </a:lnTo>
                <a:lnTo>
                  <a:pt x="9299" y="10000"/>
                </a:lnTo>
                <a:lnTo>
                  <a:pt x="7193" y="7894"/>
                </a:lnTo>
                <a:cubicBezTo>
                  <a:pt x="6806" y="8202"/>
                  <a:pt x="6383" y="8438"/>
                  <a:pt x="5924" y="8602"/>
                </a:cubicBezTo>
                <a:cubicBezTo>
                  <a:pt x="5438" y="8772"/>
                  <a:pt x="4940" y="8858"/>
                  <a:pt x="4428" y="8858"/>
                </a:cubicBezTo>
                <a:cubicBezTo>
                  <a:pt x="3628" y="8858"/>
                  <a:pt x="2883" y="8658"/>
                  <a:pt x="2194" y="8258"/>
                </a:cubicBezTo>
                <a:cubicBezTo>
                  <a:pt x="1525" y="7864"/>
                  <a:pt x="997" y="7332"/>
                  <a:pt x="610" y="6663"/>
                </a:cubicBezTo>
                <a:cubicBezTo>
                  <a:pt x="203" y="5974"/>
                  <a:pt x="0" y="5229"/>
                  <a:pt x="0" y="4429"/>
                </a:cubicBezTo>
                <a:cubicBezTo>
                  <a:pt x="0" y="3628"/>
                  <a:pt x="203" y="2883"/>
                  <a:pt x="610" y="2195"/>
                </a:cubicBezTo>
                <a:cubicBezTo>
                  <a:pt x="997" y="1525"/>
                  <a:pt x="1525" y="997"/>
                  <a:pt x="2194" y="610"/>
                </a:cubicBezTo>
                <a:cubicBezTo>
                  <a:pt x="2883" y="203"/>
                  <a:pt x="3628" y="0"/>
                  <a:pt x="4428" y="0"/>
                </a:cubicBezTo>
                <a:cubicBezTo>
                  <a:pt x="5228" y="0"/>
                  <a:pt x="5973" y="203"/>
                  <a:pt x="6662" y="610"/>
                </a:cubicBezTo>
                <a:cubicBezTo>
                  <a:pt x="7331" y="997"/>
                  <a:pt x="7862" y="1525"/>
                  <a:pt x="8256" y="2195"/>
                </a:cubicBezTo>
                <a:cubicBezTo>
                  <a:pt x="8656" y="2883"/>
                  <a:pt x="8856" y="3628"/>
                  <a:pt x="8856" y="4429"/>
                </a:cubicBezTo>
                <a:cubicBezTo>
                  <a:pt x="8856" y="4941"/>
                  <a:pt x="8771" y="5439"/>
                  <a:pt x="8601" y="5925"/>
                </a:cubicBezTo>
                <a:cubicBezTo>
                  <a:pt x="8437" y="6384"/>
                  <a:pt x="8200" y="6807"/>
                  <a:pt x="7892" y="7195"/>
                </a:cubicBezTo>
                <a:moveTo>
                  <a:pt x="6829" y="6900"/>
                </a:moveTo>
                <a:lnTo>
                  <a:pt x="6898" y="6831"/>
                </a:lnTo>
                <a:cubicBezTo>
                  <a:pt x="7206" y="6515"/>
                  <a:pt x="7446" y="6154"/>
                  <a:pt x="7617" y="5748"/>
                </a:cubicBezTo>
                <a:cubicBezTo>
                  <a:pt x="7787" y="5328"/>
                  <a:pt x="7872" y="4888"/>
                  <a:pt x="7872" y="4429"/>
                </a:cubicBezTo>
                <a:cubicBezTo>
                  <a:pt x="7872" y="3805"/>
                  <a:pt x="7714" y="3225"/>
                  <a:pt x="7400" y="2687"/>
                </a:cubicBezTo>
                <a:cubicBezTo>
                  <a:pt x="7098" y="2168"/>
                  <a:pt x="6688" y="1758"/>
                  <a:pt x="6170" y="1457"/>
                </a:cubicBezTo>
                <a:cubicBezTo>
                  <a:pt x="5632" y="1141"/>
                  <a:pt x="5051" y="984"/>
                  <a:pt x="4428" y="984"/>
                </a:cubicBezTo>
                <a:cubicBezTo>
                  <a:pt x="3804" y="984"/>
                  <a:pt x="3224" y="1141"/>
                  <a:pt x="2686" y="1457"/>
                </a:cubicBezTo>
                <a:cubicBezTo>
                  <a:pt x="2168" y="1758"/>
                  <a:pt x="1758" y="2168"/>
                  <a:pt x="1456" y="2687"/>
                </a:cubicBezTo>
                <a:cubicBezTo>
                  <a:pt x="1141" y="3225"/>
                  <a:pt x="984" y="3805"/>
                  <a:pt x="984" y="4429"/>
                </a:cubicBezTo>
                <a:cubicBezTo>
                  <a:pt x="984" y="5052"/>
                  <a:pt x="1141" y="5633"/>
                  <a:pt x="1456" y="6171"/>
                </a:cubicBezTo>
                <a:cubicBezTo>
                  <a:pt x="1758" y="6689"/>
                  <a:pt x="2168" y="7100"/>
                  <a:pt x="2686" y="7402"/>
                </a:cubicBezTo>
                <a:cubicBezTo>
                  <a:pt x="3224" y="7716"/>
                  <a:pt x="3804" y="7874"/>
                  <a:pt x="4428" y="7874"/>
                </a:cubicBezTo>
                <a:cubicBezTo>
                  <a:pt x="4887" y="7874"/>
                  <a:pt x="5327" y="7788"/>
                  <a:pt x="5747" y="7618"/>
                </a:cubicBezTo>
                <a:cubicBezTo>
                  <a:pt x="6153" y="7447"/>
                  <a:pt x="6514" y="7208"/>
                  <a:pt x="6829" y="690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true"/>
          <p:nvPr/>
        </p:nvSpPr>
        <p:spPr>
          <a:xfrm flipH="false" flipV="false" rot="0">
            <a:off x="8694151" y="2717303"/>
            <a:ext cx="895126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实证创新</a:t>
            </a:r>
            <a:endParaRPr lang="en-US" sz="1100"/>
          </a:p>
        </p:txBody>
      </p:sp>
      <p:sp>
        <p:nvSpPr>
          <p:cNvPr id="22" name="TextBox 22"/>
          <p:cNvSpPr txBox="true"/>
          <p:nvPr/>
        </p:nvSpPr>
        <p:spPr>
          <a:xfrm flipH="false" flipV="false" rot="0">
            <a:off x="8402075" y="3245941"/>
            <a:ext cx="3329643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首次在[某特定情境]验证[某理论]，发现[某反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直觉现象]，修正了[某经典观点]的适用范围与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边界条件。</a:t>
            </a:r>
            <a:endParaRPr/>
          </a:p>
        </p:txBody>
      </p:sp>
      <p:sp>
        <p:nvSpPr>
          <p:cNvPr id="23" name="TextBox 23"/>
          <p:cNvSpPr txBox="true"/>
          <p:nvPr/>
        </p:nvSpPr>
        <p:spPr>
          <a:xfrm flipH="false" flipV="false" rot="0">
            <a:off x="8402075" y="4175224"/>
            <a:ext cx="3329643" cy="67984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基于[某大规模样本/某长周期数据]的发现，为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[某学术争论]提供新的决定性证据，丰富情境</a:t>
            </a:r>
            <a:endParaRPr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化知识。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TextBox 3"/>
          <p:cNvSpPr txBox="true"/>
          <p:nvPr/>
        </p:nvSpPr>
        <p:spPr>
          <a:xfrm flipH="false" flipV="false" rot="0">
            <a:off x="457086" y="476250"/>
            <a:ext cx="1127478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900">
                <a:ln/>
                <a:solidFill>
                  <a:srgbClr val="0A1F3D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FUTURE DIRECTIONS</a:t>
            </a:r>
            <a:endParaRPr lang="en-US" sz="1100"/>
          </a:p>
        </p:txBody>
      </p:sp>
      <p:sp>
        <p:nvSpPr>
          <p:cNvPr id="4" name="TextBox 4"/>
          <p:cNvSpPr txBox="true"/>
          <p:nvPr/>
        </p:nvSpPr>
        <p:spPr>
          <a:xfrm flipH="false" flipV="false" rot="0">
            <a:off x="457086" y="790575"/>
            <a:ext cx="11274781" cy="4286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30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未来研究展望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flipH="false" flipV="false" rot="0">
            <a:off x="457086" y="1428750"/>
            <a:ext cx="9522" cy="517923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true"/>
          <p:nvPr/>
        </p:nvSpPr>
        <p:spPr>
          <a:xfrm flipH="false" flipV="false" rot="0">
            <a:off x="676106" y="1476375"/>
            <a:ext cx="11512846" cy="420886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基于当前研究发现与局限，未来将从</a:t>
            </a:r>
            <a:r>
              <a:rPr b="true" i="false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深化机制解析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（纵向追踪与实验验证）、</a:t>
            </a:r>
            <a:r>
              <a:rPr b="true" i="false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拓展理论边界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（跨文化/跨群体比较）、</a:t>
            </a:r>
            <a:r>
              <a:rPr b="true" i="false" strike="noStrike" sz="1200">
                <a:ln/>
                <a:solidFill>
                  <a:srgbClr val="5B8CB8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推动技术转化</a:t>
            </a:r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（智能系统开发）三个维度持续推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进，并与神经科学、计算机科学等学科开展跨学科整合，形成从基础理论到应用实践的完整研究链条。</a:t>
            </a:r>
            <a:endParaRPr/>
          </a:p>
        </p:txBody>
      </p:sp>
      <p:sp>
        <p:nvSpPr>
          <p:cNvPr id="7" name="AutoShape 7"/>
          <p:cNvSpPr/>
          <p:nvPr/>
        </p:nvSpPr>
        <p:spPr>
          <a:xfrm flipH="false" flipV="false" rot="0">
            <a:off x="457086" y="2213373"/>
            <a:ext cx="5485028" cy="418742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 flipH="false" flipV="false" rot="0">
            <a:off x="457086" y="2213373"/>
            <a:ext cx="5485028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9" name="TextBox 9"/>
          <p:cNvSpPr txBox="true"/>
          <p:nvPr/>
        </p:nvSpPr>
        <p:spPr>
          <a:xfrm flipH="false" flipV="false" rot="0">
            <a:off x="790377" y="2508646"/>
            <a:ext cx="1942614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深化研究与技术转化</a:t>
            </a:r>
            <a:endParaRPr lang="en-US" sz="1100"/>
          </a:p>
        </p:txBody>
      </p:sp>
      <p:sp>
        <p:nvSpPr>
          <p:cNvPr id="10" name="TextBox 10"/>
          <p:cNvSpPr txBox="true"/>
          <p:nvPr/>
        </p:nvSpPr>
        <p:spPr>
          <a:xfrm flipH="false" flipV="false" rot="0">
            <a:off x="695151" y="4026098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11" name="TextBox 11"/>
          <p:cNvSpPr txBox="true"/>
          <p:nvPr/>
        </p:nvSpPr>
        <p:spPr>
          <a:xfrm flipH="false" flipV="false" rot="0">
            <a:off x="957767" y="4026098"/>
            <a:ext cx="4751786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采用</a:t>
            </a:r>
            <a:r>
              <a:rPr b="tru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纵向设计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追踪发展过程，引入生理指标与大数据源，揭示机制的动态演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变规律与因果时序</a:t>
            </a:r>
            <a:endParaRPr/>
          </a:p>
        </p:txBody>
      </p:sp>
      <p:sp>
        <p:nvSpPr>
          <p:cNvPr id="12" name="TextBox 12"/>
          <p:cNvSpPr txBox="true"/>
          <p:nvPr/>
        </p:nvSpPr>
        <p:spPr>
          <a:xfrm flipH="false" flipV="false" rot="0">
            <a:off x="695151" y="4664273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3" name="TextBox 13"/>
          <p:cNvSpPr txBox="true"/>
          <p:nvPr/>
        </p:nvSpPr>
        <p:spPr>
          <a:xfrm flipH="false" flipV="false" rot="0">
            <a:off x="957767" y="4664273"/>
            <a:ext cx="4751786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基于研究发现开发</a:t>
            </a:r>
            <a:r>
              <a:rPr b="tru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智能系统与评估工具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，在相关行业开展大规模应用试点，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推动理论向实践转化与产业化</a:t>
            </a:r>
            <a:endParaRPr/>
          </a:p>
        </p:txBody>
      </p:sp>
      <p:sp>
        <p:nvSpPr>
          <p:cNvPr id="14" name="AutoShape 14"/>
          <p:cNvSpPr/>
          <p:nvPr/>
        </p:nvSpPr>
        <p:spPr>
          <a:xfrm flipH="false" flipV="false" rot="0">
            <a:off x="6246838" y="2213373"/>
            <a:ext cx="5485028" cy="4187429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 flipH="false" flipV="false" rot="0">
            <a:off x="6246838" y="2213373"/>
            <a:ext cx="5485028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 flipH="false" flipV="false" rot="0">
            <a:off x="6463775" y="2532460"/>
            <a:ext cx="190452" cy="190500"/>
          </a:xfrm>
          <a:custGeom>
            <a:rect b="b" l="l" r="r" t="t"/>
            <a:pathLst>
              <a:path h="10000" w="9998">
                <a:moveTo>
                  <a:pt x="4999" y="10000"/>
                </a:moveTo>
                <a:cubicBezTo>
                  <a:pt x="4319" y="10000"/>
                  <a:pt x="3669" y="9870"/>
                  <a:pt x="3049" y="9610"/>
                </a:cubicBezTo>
                <a:cubicBezTo>
                  <a:pt x="2456" y="9356"/>
                  <a:pt x="1928" y="8998"/>
                  <a:pt x="1465" y="8535"/>
                </a:cubicBezTo>
                <a:cubicBezTo>
                  <a:pt x="1001" y="8071"/>
                  <a:pt x="643" y="7543"/>
                  <a:pt x="390" y="6950"/>
                </a:cubicBezTo>
                <a:cubicBezTo>
                  <a:pt x="130" y="6330"/>
                  <a:pt x="0" y="5680"/>
                  <a:pt x="0" y="5000"/>
                </a:cubicBezTo>
                <a:cubicBezTo>
                  <a:pt x="0" y="4320"/>
                  <a:pt x="130" y="3670"/>
                  <a:pt x="390" y="3050"/>
                </a:cubicBezTo>
                <a:cubicBezTo>
                  <a:pt x="643" y="2456"/>
                  <a:pt x="1001" y="1928"/>
                  <a:pt x="1465" y="1465"/>
                </a:cubicBezTo>
                <a:cubicBezTo>
                  <a:pt x="1928" y="1001"/>
                  <a:pt x="2456" y="643"/>
                  <a:pt x="3049" y="390"/>
                </a:cubicBezTo>
                <a:cubicBezTo>
                  <a:pt x="3669" y="130"/>
                  <a:pt x="4319" y="0"/>
                  <a:pt x="4999" y="0"/>
                </a:cubicBezTo>
                <a:cubicBezTo>
                  <a:pt x="5679" y="0"/>
                  <a:pt x="6329" y="130"/>
                  <a:pt x="6949" y="390"/>
                </a:cubicBezTo>
                <a:cubicBezTo>
                  <a:pt x="7541" y="643"/>
                  <a:pt x="8069" y="1001"/>
                  <a:pt x="8533" y="1465"/>
                </a:cubicBezTo>
                <a:cubicBezTo>
                  <a:pt x="8996" y="1928"/>
                  <a:pt x="9354" y="2456"/>
                  <a:pt x="9608" y="3050"/>
                </a:cubicBezTo>
                <a:cubicBezTo>
                  <a:pt x="9868" y="3670"/>
                  <a:pt x="9998" y="4320"/>
                  <a:pt x="9998" y="5000"/>
                </a:cubicBezTo>
                <a:cubicBezTo>
                  <a:pt x="9998" y="5680"/>
                  <a:pt x="9868" y="6330"/>
                  <a:pt x="9608" y="6950"/>
                </a:cubicBezTo>
                <a:cubicBezTo>
                  <a:pt x="9354" y="7543"/>
                  <a:pt x="8996" y="8071"/>
                  <a:pt x="8533" y="8535"/>
                </a:cubicBezTo>
                <a:cubicBezTo>
                  <a:pt x="8069" y="8998"/>
                  <a:pt x="7541" y="9356"/>
                  <a:pt x="6949" y="9610"/>
                </a:cubicBezTo>
                <a:cubicBezTo>
                  <a:pt x="6329" y="9870"/>
                  <a:pt x="5679" y="10000"/>
                  <a:pt x="4999" y="10000"/>
                </a:cubicBezTo>
                <a:moveTo>
                  <a:pt x="3859" y="8830"/>
                </a:moveTo>
                <a:cubicBezTo>
                  <a:pt x="3359" y="7776"/>
                  <a:pt x="3075" y="6666"/>
                  <a:pt x="3009" y="5500"/>
                </a:cubicBezTo>
                <a:lnTo>
                  <a:pt x="1030" y="5500"/>
                </a:lnTo>
                <a:cubicBezTo>
                  <a:pt x="1096" y="6020"/>
                  <a:pt x="1258" y="6506"/>
                  <a:pt x="1515" y="6960"/>
                </a:cubicBezTo>
                <a:cubicBezTo>
                  <a:pt x="1771" y="7413"/>
                  <a:pt x="2101" y="7801"/>
                  <a:pt x="2504" y="8125"/>
                </a:cubicBezTo>
                <a:cubicBezTo>
                  <a:pt x="2907" y="8448"/>
                  <a:pt x="3359" y="8683"/>
                  <a:pt x="3859" y="8830"/>
                </a:cubicBezTo>
                <a:moveTo>
                  <a:pt x="5979" y="5500"/>
                </a:moveTo>
                <a:lnTo>
                  <a:pt x="4019" y="5500"/>
                </a:lnTo>
                <a:cubicBezTo>
                  <a:pt x="4092" y="6700"/>
                  <a:pt x="4419" y="7826"/>
                  <a:pt x="4999" y="8880"/>
                </a:cubicBezTo>
                <a:cubicBezTo>
                  <a:pt x="5579" y="7826"/>
                  <a:pt x="5905" y="6700"/>
                  <a:pt x="5979" y="5500"/>
                </a:cubicBezTo>
                <a:moveTo>
                  <a:pt x="8968" y="5500"/>
                </a:moveTo>
                <a:lnTo>
                  <a:pt x="6989" y="5500"/>
                </a:lnTo>
                <a:cubicBezTo>
                  <a:pt x="6922" y="6666"/>
                  <a:pt x="6642" y="7776"/>
                  <a:pt x="6149" y="8830"/>
                </a:cubicBezTo>
                <a:cubicBezTo>
                  <a:pt x="6642" y="8683"/>
                  <a:pt x="7090" y="8448"/>
                  <a:pt x="7494" y="8125"/>
                </a:cubicBezTo>
                <a:cubicBezTo>
                  <a:pt x="7896" y="7801"/>
                  <a:pt x="8226" y="7413"/>
                  <a:pt x="8483" y="6960"/>
                </a:cubicBezTo>
                <a:cubicBezTo>
                  <a:pt x="8739" y="6506"/>
                  <a:pt x="8901" y="6020"/>
                  <a:pt x="8968" y="5500"/>
                </a:cubicBezTo>
                <a:moveTo>
                  <a:pt x="1030" y="4500"/>
                </a:moveTo>
                <a:lnTo>
                  <a:pt x="3009" y="4500"/>
                </a:lnTo>
                <a:cubicBezTo>
                  <a:pt x="3075" y="3333"/>
                  <a:pt x="3359" y="2223"/>
                  <a:pt x="3859" y="1170"/>
                </a:cubicBezTo>
                <a:cubicBezTo>
                  <a:pt x="3359" y="1316"/>
                  <a:pt x="2907" y="1551"/>
                  <a:pt x="2504" y="1875"/>
                </a:cubicBezTo>
                <a:cubicBezTo>
                  <a:pt x="2101" y="2198"/>
                  <a:pt x="1771" y="2586"/>
                  <a:pt x="1515" y="3040"/>
                </a:cubicBezTo>
                <a:cubicBezTo>
                  <a:pt x="1258" y="3493"/>
                  <a:pt x="1096" y="3980"/>
                  <a:pt x="1030" y="4500"/>
                </a:cubicBezTo>
                <a:moveTo>
                  <a:pt x="4019" y="4500"/>
                </a:moveTo>
                <a:lnTo>
                  <a:pt x="5979" y="4500"/>
                </a:lnTo>
                <a:cubicBezTo>
                  <a:pt x="5905" y="3300"/>
                  <a:pt x="5579" y="2173"/>
                  <a:pt x="4999" y="1120"/>
                </a:cubicBezTo>
                <a:cubicBezTo>
                  <a:pt x="4419" y="2173"/>
                  <a:pt x="4092" y="3300"/>
                  <a:pt x="4019" y="4500"/>
                </a:cubicBezTo>
                <a:moveTo>
                  <a:pt x="6149" y="1170"/>
                </a:moveTo>
                <a:cubicBezTo>
                  <a:pt x="6642" y="2223"/>
                  <a:pt x="6922" y="3333"/>
                  <a:pt x="6989" y="4500"/>
                </a:cubicBezTo>
                <a:lnTo>
                  <a:pt x="8968" y="4500"/>
                </a:lnTo>
                <a:cubicBezTo>
                  <a:pt x="8901" y="3980"/>
                  <a:pt x="8739" y="3493"/>
                  <a:pt x="8483" y="3040"/>
                </a:cubicBezTo>
                <a:cubicBezTo>
                  <a:pt x="8226" y="2586"/>
                  <a:pt x="7896" y="2198"/>
                  <a:pt x="7494" y="1875"/>
                </a:cubicBezTo>
                <a:cubicBezTo>
                  <a:pt x="7090" y="1551"/>
                  <a:pt x="6642" y="1316"/>
                  <a:pt x="6149" y="1170"/>
                </a:cubicBezTo>
              </a:path>
            </a:pathLst>
          </a:custGeom>
          <a:solidFill>
            <a:srgbClr val="5B8CB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true"/>
          <p:nvPr/>
        </p:nvSpPr>
        <p:spPr>
          <a:xfrm flipH="false" flipV="false" rot="0">
            <a:off x="6728325" y="2508646"/>
            <a:ext cx="2152112" cy="23812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true" i="false" lang="en-US" strike="noStrike" sz="16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拓展边界与跨学科整合</a:t>
            </a:r>
            <a:endParaRPr lang="en-US" sz="1100"/>
          </a:p>
        </p:txBody>
      </p:sp>
      <p:sp>
        <p:nvSpPr>
          <p:cNvPr id="18" name="TextBox 18"/>
          <p:cNvSpPr txBox="true"/>
          <p:nvPr/>
        </p:nvSpPr>
        <p:spPr>
          <a:xfrm flipH="false" flipV="false" rot="0">
            <a:off x="6484903" y="4026098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19" name="TextBox 19"/>
          <p:cNvSpPr txBox="true"/>
          <p:nvPr/>
        </p:nvSpPr>
        <p:spPr>
          <a:xfrm flipH="false" flipV="false" rot="0">
            <a:off x="6747519" y="4026098"/>
            <a:ext cx="4746282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开展</a:t>
            </a:r>
            <a:r>
              <a:rPr b="tru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跨文化比较研究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，检验模型在不同文化/群体中的适用性，探索调节变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量的文化特异性与情境边界</a:t>
            </a:r>
            <a:endParaRPr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6484903" y="4664273"/>
            <a:ext cx="1864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21" name="TextBox 21"/>
          <p:cNvSpPr txBox="true"/>
          <p:nvPr/>
        </p:nvSpPr>
        <p:spPr>
          <a:xfrm flipH="false" flipV="false" rot="0">
            <a:off x="6747519" y="4664273"/>
            <a:ext cx="4751786" cy="4048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与</a:t>
            </a:r>
            <a:r>
              <a:rPr b="tru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神经科学、计算机科学</a:t>
            </a:r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等学科团队合作，采用新技术从新视角重新审视经</a:t>
            </a:r>
            <a:endParaRPr lang="en-US" sz="1100"/>
          </a:p>
          <a:p>
            <a:pPr algn="l"/>
            <a:r>
              <a:rPr b="false" i="false" strike="noStrike" sz="1100">
                <a:ln/>
                <a:solidFill>
                  <a:srgbClr val="0A1F3D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典问题，拓展学科交叉前沿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blipFill rotWithShape="true">
            <a:blip r:embed="rId2">
              <a:alphaModFix amt="100000"/>
              <a:alphaModFix amt="100000"/>
            </a:blip>
            <a:stretch>
              <a:fillRect b="0" l="0" r="0" t="0"/>
            </a:stretch>
          </a:blip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F1F3F5">
              <a:alpha val="92156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true"/>
          <p:nvPr/>
        </p:nvSpPr>
        <p:spPr>
          <a:xfrm flipH="false" flipV="false" rot="0">
            <a:off x="2913772" y="457200"/>
            <a:ext cx="6361407" cy="17145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none"/>
          <a:lstStyle/>
          <a:p>
            <a:pPr algn="ctr">
              <a:defRPr/>
            </a:pPr>
            <a:r>
              <a:rPr b="false" i="false" lang="en-US" strike="noStrike" sz="900">
                <a:ln/>
                <a:solidFill>
                  <a:srgbClr val="000000">
                    <a:alpha val="6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Acknowledgements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3009148" y="781050"/>
            <a:ext cx="6170657" cy="63996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4200">
                <a:ln/>
                <a:solidFill>
                  <a:srgbClr val="0A1F3D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致谢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 flipH="false" flipV="false" rot="0">
            <a:off x="1809298" y="1649611"/>
            <a:ext cx="8570358" cy="887611"/>
          </a:xfrm>
          <a:prstGeom prst="rect">
            <a:avLst/>
          </a:prstGeom>
          <a:solidFill>
            <a:srgbClr val="E8EBE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 flipH="false" flipV="false" rot="0">
            <a:off x="1809298" y="1649611"/>
            <a:ext cx="9522" cy="887611"/>
          </a:xfrm>
          <a:prstGeom prst="line">
            <a:avLst/>
          </a:prstGeom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8" name="TextBox 8"/>
          <p:cNvSpPr txBox="true"/>
          <p:nvPr/>
        </p:nvSpPr>
        <p:spPr>
          <a:xfrm flipH="false" flipV="false" rot="0">
            <a:off x="1940234" y="1802011"/>
            <a:ext cx="8308485" cy="58281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true" lang="en-US" strike="noStrike" sz="1300">
                <a:ln/>
                <a:solidFill>
                  <a:srgbClr val="000000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本研究得以完成得益于导师的悉心指导、合作者的智力支持、资助机构的经费保障以及家人的无私付出，谨</a:t>
            </a:r>
            <a:endParaRPr lang="en-US" sz="1100"/>
          </a:p>
          <a:p>
            <a:pPr algn="ctr"/>
            <a:r>
              <a:rPr b="false" i="true" strike="noStrike" sz="1300">
                <a:ln/>
                <a:solidFill>
                  <a:srgbClr val="000000">
                    <a:alpha val="85098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向所有给予帮助的人士表示最诚挚的谢意。</a:t>
            </a:r>
            <a:endParaRPr/>
          </a:p>
        </p:txBody>
      </p:sp>
      <p:sp>
        <p:nvSpPr>
          <p:cNvPr id="9" name="AutoShape 9"/>
          <p:cNvSpPr/>
          <p:nvPr/>
        </p:nvSpPr>
        <p:spPr>
          <a:xfrm flipH="false" flipV="false" rot="0">
            <a:off x="1333166" y="2337495"/>
            <a:ext cx="9522619" cy="1078111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 flipH="false" flipV="false" rot="0">
            <a:off x="1333166" y="2337495"/>
            <a:ext cx="952261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TextBox 11"/>
          <p:cNvSpPr txBox="true"/>
          <p:nvPr/>
        </p:nvSpPr>
        <p:spPr>
          <a:xfrm flipH="false" flipV="false" rot="0">
            <a:off x="1571233" y="2613720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01</a:t>
            </a:r>
            <a:endParaRPr lang="en-US" sz="1100"/>
          </a:p>
        </p:txBody>
      </p:sp>
      <p:sp>
        <p:nvSpPr>
          <p:cNvPr id="12" name="TextBox 12"/>
          <p:cNvSpPr txBox="true"/>
          <p:nvPr/>
        </p:nvSpPr>
        <p:spPr>
          <a:xfrm flipH="false" flipV="false" rot="0">
            <a:off x="2028318" y="2642295"/>
            <a:ext cx="8617970" cy="47238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00000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衷心感谢导师在选题构思、研究设计、论文撰写各环节的悉心指导与严格要求，其渊博学识、严谨学风与崇高品格将使我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00000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终身受益。</a:t>
            </a:r>
            <a:endParaRPr/>
          </a:p>
        </p:txBody>
      </p:sp>
      <p:sp>
        <p:nvSpPr>
          <p:cNvPr id="13" name="AutoShape 13"/>
          <p:cNvSpPr/>
          <p:nvPr/>
        </p:nvSpPr>
        <p:spPr>
          <a:xfrm flipH="false" flipV="false" rot="0">
            <a:off x="1333166" y="3720405"/>
            <a:ext cx="9522619" cy="786705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 flipH="false" flipV="false" rot="0">
            <a:off x="1333166" y="3720405"/>
            <a:ext cx="952261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TextBox 15"/>
          <p:cNvSpPr txBox="true"/>
          <p:nvPr/>
        </p:nvSpPr>
        <p:spPr>
          <a:xfrm flipH="false" flipV="false" rot="0">
            <a:off x="1571233" y="3996630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02</a:t>
            </a:r>
            <a:endParaRPr lang="en-US" sz="1100"/>
          </a:p>
        </p:txBody>
      </p:sp>
      <p:sp>
        <p:nvSpPr>
          <p:cNvPr id="16" name="TextBox 16"/>
          <p:cNvSpPr txBox="true"/>
          <p:nvPr/>
        </p:nvSpPr>
        <p:spPr>
          <a:xfrm flipH="false" flipV="false" rot="0">
            <a:off x="2028318" y="4025205"/>
            <a:ext cx="6675356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00000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感谢实验室团队在数据采集、技术实现、讨论修改过程中的宝贵建议、智力支持与热心帮助。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flipH="false" flipV="false" rot="0">
            <a:off x="1333166" y="4811911"/>
            <a:ext cx="9522619" cy="786705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 flipH="false" flipV="false" rot="0">
            <a:off x="1333166" y="4811911"/>
            <a:ext cx="952261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9" name="TextBox 19"/>
          <p:cNvSpPr txBox="true"/>
          <p:nvPr/>
        </p:nvSpPr>
        <p:spPr>
          <a:xfrm flipH="false" flipV="false" rot="0">
            <a:off x="1571233" y="5088136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03</a:t>
            </a:r>
            <a:endParaRPr lang="en-US" sz="1100"/>
          </a:p>
        </p:txBody>
      </p:sp>
      <p:sp>
        <p:nvSpPr>
          <p:cNvPr id="20" name="TextBox 20"/>
          <p:cNvSpPr txBox="true"/>
          <p:nvPr/>
        </p:nvSpPr>
        <p:spPr>
          <a:xfrm flipH="false" flipV="false" rot="0">
            <a:off x="2028318" y="5116711"/>
            <a:ext cx="5542164" cy="180975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00000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感谢资助机构的经费支持，以及调查对象与合作机构的配合参与与无私协助。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 flipH="false" flipV="false" rot="0">
            <a:off x="1333166" y="5903416"/>
            <a:ext cx="9522619" cy="954584"/>
          </a:xfrm>
          <a:prstGeom prst="rect">
            <a:avLst/>
          </a:prstGeom>
          <a:solidFill>
            <a:srgbClr val="E8EBEF">
              <a:alpha val="100000"/>
            </a:srgbClr>
          </a:solidFill>
          <a:ln w="9525">
            <a:solidFill>
              <a:srgbClr val="C5CDD6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2" name="AutoShape 22"/>
          <p:cNvSpPr/>
          <p:nvPr/>
        </p:nvSpPr>
        <p:spPr>
          <a:xfrm flipH="false" flipV="false" rot="0">
            <a:off x="1333166" y="5903416"/>
            <a:ext cx="9522619" cy="9525"/>
          </a:xfrm>
          <a:prstGeom prst="line">
            <a:avLst/>
          </a:prstGeom>
          <a:ln w="28575">
            <a:solidFill>
              <a:srgbClr val="5B8CB8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3" name="TextBox 23"/>
          <p:cNvSpPr txBox="true"/>
          <p:nvPr/>
        </p:nvSpPr>
        <p:spPr>
          <a:xfrm flipH="false" flipV="false" rot="0">
            <a:off x="1571233" y="6179641"/>
            <a:ext cx="26663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none"/>
          <a:lstStyle/>
          <a:p>
            <a:pPr algn="l">
              <a:defRPr/>
            </a:pPr>
            <a:r>
              <a:rPr b="true" i="false" lang="en-US" strike="noStrike" sz="1000">
                <a:ln/>
                <a:solidFill>
                  <a:srgbClr val="5B8CB8">
                    <a:alpha val="100000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04</a:t>
            </a:r>
            <a:endParaRPr lang="en-US" sz="1100"/>
          </a:p>
        </p:txBody>
      </p:sp>
      <p:sp>
        <p:nvSpPr>
          <p:cNvPr id="24" name="TextBox 24"/>
          <p:cNvSpPr txBox="true"/>
          <p:nvPr/>
        </p:nvSpPr>
        <p:spPr>
          <a:xfrm flipH="false" flipV="false" rot="0">
            <a:off x="2028318" y="6208216"/>
            <a:ext cx="8589402" cy="47238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false" bIns="0" lIns="0" rIns="0" rtlCol="false" tIns="0" vert="horz" wrap="square"/>
          <a:lstStyle/>
          <a:p>
            <a:pPr algn="l">
              <a:defRPr/>
            </a:pPr>
            <a:r>
              <a:rPr b="false" i="false" lang="en-US" strike="noStrike" sz="1200">
                <a:ln/>
                <a:solidFill>
                  <a:srgbClr val="000000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特别感谢家人在攻读学位期间的理解、包容与无私奉献，是他们的支持让我能够专注完成学业，克服研究中的困难与挑</a:t>
            </a:r>
            <a:endParaRPr lang="en-US" sz="1100"/>
          </a:p>
          <a:p>
            <a:pPr algn="l"/>
            <a:r>
              <a:rPr b="false" i="false" strike="noStrike" sz="1200">
                <a:ln/>
                <a:solidFill>
                  <a:srgbClr val="000000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战。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blipFill rotWithShape="true">
            <a:blip r:embed="rId2">
              <a:alphaModFix amt="100000"/>
              <a:alphaModFix amt="100000"/>
            </a:blip>
            <a:stretch>
              <a:fillRect b="0" l="0" r="0" t="0"/>
            </a:stretch>
          </a:blip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 flipH="false" flipV="false" rot="0">
            <a:off x="0" y="0"/>
            <a:ext cx="12188952" cy="6858000"/>
          </a:xfrm>
          <a:prstGeom prst="rect">
            <a:avLst/>
          </a:prstGeom>
          <a:solidFill>
            <a:srgbClr val="0A0A0B">
              <a:alpha val="54901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true"/>
          <p:nvPr/>
        </p:nvSpPr>
        <p:spPr>
          <a:xfrm flipH="false" flipV="false" rot="0">
            <a:off x="1247463" y="2217391"/>
            <a:ext cx="9694026" cy="82287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true" i="false" lang="en-US" strike="noStrike" sz="5400">
                <a:ln/>
                <a:solidFill>
                  <a:srgbClr val="F1F3F5">
                    <a:alpha val="100000"/>
                  </a:srgbClr>
                </a:solidFill>
                <a:latin typeface="FZShuSong-Z01"/>
                <a:ea typeface="FZShuSong-Z01"/>
                <a:cs typeface="FZShuSong-Z01"/>
              </a:rPr>
              <a:t>恳请各位专家批评指正</a:t>
            </a:r>
            <a:endParaRPr lang="en-US" sz="1100"/>
          </a:p>
        </p:txBody>
      </p:sp>
      <p:sp>
        <p:nvSpPr>
          <p:cNvPr id="5" name="TextBox 5"/>
          <p:cNvSpPr txBox="true"/>
          <p:nvPr/>
        </p:nvSpPr>
        <p:spPr>
          <a:xfrm flipH="false" flipV="false" rot="0">
            <a:off x="2639849" y="3497461"/>
            <a:ext cx="6909255" cy="1143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anchorCtr="true" bIns="0" lIns="0" rIns="0" rtlCol="false" tIns="0" vert="horz" wrap="square"/>
          <a:lstStyle/>
          <a:p>
            <a:pPr algn="ctr">
              <a:defRPr/>
            </a:pPr>
            <a:r>
              <a:rPr b="false" i="false" lang="en-US" strike="noStrike" sz="1500">
                <a:ln/>
                <a:solidFill>
                  <a:srgbClr val="F1F3F5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答辩人：[您的姓名]</a:t>
            </a:r>
            <a:endParaRPr lang="en-US" sz="1100"/>
          </a:p>
          <a:p>
            <a:pPr algn="ctr"/>
            <a:r>
              <a:rPr b="false" i="false" strike="noStrike" sz="1500">
                <a:ln/>
                <a:solidFill>
                  <a:srgbClr val="F1F3F5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清华大学[学院名称]</a:t>
            </a:r>
            <a:endParaRPr/>
          </a:p>
          <a:p>
            <a:pPr algn="ctr"/>
            <a:r>
              <a:rPr b="false" i="false" strike="noStrike" sz="1500">
                <a:ln/>
                <a:solidFill>
                  <a:srgbClr val="F1F3F5">
                    <a:alpha val="90196"/>
                  </a:srgbClr>
                </a:solidFill>
                <a:latin typeface="FZYaYiHei GB18030L2 R"/>
                <a:ea typeface="FZYaYiHei GB18030L2 R"/>
                <a:cs typeface="FZYaYiHei GB18030L2 R"/>
              </a:rPr>
              <a:t>联系方式：[邮箱]</a:t>
            </a:r>
            <a:endParaRPr/>
          </a:p>
        </p:txBody>
      </p:sp>
      <p:pic>
        <p:nvPicPr>
          <p:cNvPr id="99999" name="WatermarkAigc"/>
          <p:cNvPicPr>
            <a:picLocks noChangeAspect="1"/>
          </p:cNvPicPr>
          <p:nvPr/>
        </p:nvPicPr>
        <p:blipFill>
          <a:blip r:embed="rIdWatermark"/>
          <a:stretch>
            <a:fillRect/>
          </a:stretch>
        </p:blipFill>
        <p:spPr>
          <a:xfrm>
            <a:off x="10807700" y="6413500"/>
            <a:ext cx="1193800" cy="25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